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61" r:id="rId5"/>
    <p:sldId id="262" r:id="rId6"/>
    <p:sldId id="263" r:id="rId7"/>
    <p:sldId id="260" r:id="rId8"/>
  </p:sldIdLst>
  <p:sldSz cx="12192000" cy="9001125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1391A6"/>
    <a:srgbClr val="3BA5A7"/>
    <a:srgbClr val="5E0D67"/>
    <a:srgbClr val="CFDFDC"/>
    <a:srgbClr val="E37D31"/>
    <a:srgbClr val="CD205A"/>
    <a:srgbClr val="D0A11E"/>
    <a:srgbClr val="00B2BB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133" y="-58"/>
      </p:cViewPr>
      <p:guideLst>
        <p:guide orient="horz" pos="283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473101"/>
            <a:ext cx="9144000" cy="3133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727675"/>
            <a:ext cx="9144000" cy="21731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48A5-F409-4292-8A8C-6CD9D076BFA6}" type="datetimeFigureOut">
              <a:rPr lang="zh-TW" altLang="en-US" smtClean="0"/>
              <a:t>2017/4/17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C107-5839-4972-B8E1-AB3159609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721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48A5-F409-4292-8A8C-6CD9D076BFA6}" type="datetimeFigureOut">
              <a:rPr lang="zh-TW" altLang="en-US" smtClean="0"/>
              <a:t>2017/4/17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C107-5839-4972-B8E1-AB3159609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4153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479227"/>
            <a:ext cx="2628900" cy="762803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479227"/>
            <a:ext cx="7734300" cy="76280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48A5-F409-4292-8A8C-6CD9D076BFA6}" type="datetimeFigureOut">
              <a:rPr lang="zh-TW" altLang="en-US" smtClean="0"/>
              <a:t>2017/4/17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C107-5839-4972-B8E1-AB3159609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645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48A5-F409-4292-8A8C-6CD9D076BFA6}" type="datetimeFigureOut">
              <a:rPr lang="zh-TW" altLang="en-US" smtClean="0"/>
              <a:t>2017/4/17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C107-5839-4972-B8E1-AB3159609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865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2244032"/>
            <a:ext cx="10515600" cy="374421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6023671"/>
            <a:ext cx="10515600" cy="196899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48A5-F409-4292-8A8C-6CD9D076BFA6}" type="datetimeFigureOut">
              <a:rPr lang="zh-TW" altLang="en-US" smtClean="0"/>
              <a:t>2017/4/17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C107-5839-4972-B8E1-AB3159609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338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2396133"/>
            <a:ext cx="5181600" cy="571113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2396133"/>
            <a:ext cx="5181600" cy="571113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48A5-F409-4292-8A8C-6CD9D076BFA6}" type="datetimeFigureOut">
              <a:rPr lang="zh-TW" altLang="en-US" smtClean="0"/>
              <a:t>2017/4/17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C107-5839-4972-B8E1-AB3159609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0269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79227"/>
            <a:ext cx="10515600" cy="173980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9" y="2206526"/>
            <a:ext cx="5157787" cy="10813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9" y="3287911"/>
            <a:ext cx="5157787" cy="48360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2206526"/>
            <a:ext cx="5183188" cy="10813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3287911"/>
            <a:ext cx="5183188" cy="48360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48A5-F409-4292-8A8C-6CD9D076BFA6}" type="datetimeFigureOut">
              <a:rPr lang="zh-TW" altLang="en-US" smtClean="0"/>
              <a:t>2017/4/17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C107-5839-4972-B8E1-AB3159609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5317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48A5-F409-4292-8A8C-6CD9D076BFA6}" type="datetimeFigureOut">
              <a:rPr lang="zh-TW" altLang="en-US" smtClean="0"/>
              <a:t>2017/4/17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C107-5839-4972-B8E1-AB3159609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452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48A5-F409-4292-8A8C-6CD9D076BFA6}" type="datetimeFigureOut">
              <a:rPr lang="zh-TW" altLang="en-US" smtClean="0"/>
              <a:t>2017/4/17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C107-5839-4972-B8E1-AB3159609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45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9" y="600075"/>
            <a:ext cx="3932237" cy="21002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1295996"/>
            <a:ext cx="6172200" cy="63966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9" y="2700338"/>
            <a:ext cx="3932237" cy="500270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48A5-F409-4292-8A8C-6CD9D076BFA6}" type="datetimeFigureOut">
              <a:rPr lang="zh-TW" altLang="en-US" smtClean="0"/>
              <a:t>2017/4/17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C107-5839-4972-B8E1-AB3159609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59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9" y="600075"/>
            <a:ext cx="3932237" cy="21002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1295996"/>
            <a:ext cx="6172200" cy="63966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9" y="2700338"/>
            <a:ext cx="3932237" cy="500270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48A5-F409-4292-8A8C-6CD9D076BFA6}" type="datetimeFigureOut">
              <a:rPr lang="zh-TW" altLang="en-US" smtClean="0"/>
              <a:t>2017/4/17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C107-5839-4972-B8E1-AB3159609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9056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479227"/>
            <a:ext cx="10515600" cy="17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2396133"/>
            <a:ext cx="10515600" cy="5711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8342710"/>
            <a:ext cx="2743200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F48A5-F409-4292-8A8C-6CD9D076BFA6}" type="datetimeFigureOut">
              <a:rPr lang="zh-TW" altLang="en-US" smtClean="0"/>
              <a:t>2017/4/17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8342710"/>
            <a:ext cx="4114800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8342710"/>
            <a:ext cx="2743200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2C107-5839-4972-B8E1-AB3159609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629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5378495" y="7193051"/>
            <a:ext cx="14350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日期：</a:t>
            </a:r>
            <a:r>
              <a:rPr lang="en-US" altLang="zh-TW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2017.04.20</a:t>
            </a:r>
            <a:endParaRPr lang="zh-TW" altLang="en-US" sz="12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500062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0" y="0"/>
            <a:ext cx="12192000" cy="5065394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2518560" y="2555986"/>
            <a:ext cx="6981398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5400" b="1" dirty="0" smtClean="0">
                <a:solidFill>
                  <a:srgbClr val="CD205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特色大學計畫</a:t>
            </a:r>
            <a:endParaRPr lang="en-US" altLang="zh-TW" sz="5400" b="1" dirty="0" smtClean="0">
              <a:solidFill>
                <a:srgbClr val="CD205A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5400" b="1" dirty="0" smtClean="0">
                <a:solidFill>
                  <a:srgbClr val="CD205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106-1</a:t>
            </a:r>
            <a:r>
              <a:rPr lang="zh-TW" altLang="en-US" sz="5400" b="1" dirty="0" smtClean="0">
                <a:solidFill>
                  <a:srgbClr val="CD205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深碗課程說明會</a:t>
            </a:r>
            <a:endParaRPr lang="zh-TW" altLang="en-US" sz="5400" b="1" dirty="0">
              <a:solidFill>
                <a:srgbClr val="CD205A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753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824"/>
          <a:stretch/>
        </p:blipFill>
        <p:spPr>
          <a:xfrm>
            <a:off x="0" y="5341843"/>
            <a:ext cx="12192000" cy="3659282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4378859" y="277495"/>
            <a:ext cx="34342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TW" altLang="en-US" sz="3600" dirty="0" smtClean="0">
                <a:solidFill>
                  <a:srgbClr val="3BA5A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endParaRPr lang="zh-TW" altLang="en-US" sz="3600" dirty="0">
              <a:solidFill>
                <a:srgbClr val="3BA5A7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190123" y="1152619"/>
            <a:ext cx="11841932" cy="0"/>
          </a:xfrm>
          <a:prstGeom prst="line">
            <a:avLst/>
          </a:prstGeom>
          <a:ln w="28575">
            <a:solidFill>
              <a:srgbClr val="3BA5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版面配置區 2"/>
          <p:cNvSpPr txBox="1">
            <a:spLocks/>
          </p:cNvSpPr>
          <p:nvPr/>
        </p:nvSpPr>
        <p:spPr>
          <a:xfrm>
            <a:off x="481766" y="1580395"/>
            <a:ext cx="11341267" cy="59549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Ø"/>
            </a:pPr>
            <a:r>
              <a:rPr lang="zh-TW" altLang="en-US" sz="3200" dirty="0" smtClean="0">
                <a:latin typeface="華康細圓體" pitchFamily="49" charset="-120"/>
                <a:ea typeface="華康細圓體" pitchFamily="49" charset="-120"/>
              </a:rPr>
              <a:t>深碗課程為三門課同時修的套裝課程，若於開學加退選時，誤退了其中一門，即使修課結束後，也無法取得任何學分。</a:t>
            </a:r>
            <a:endParaRPr lang="en-US" altLang="zh-TW" sz="3200" dirty="0" smtClean="0">
              <a:latin typeface="華康細圓體" pitchFamily="49" charset="-120"/>
              <a:ea typeface="華康細圓體" pitchFamily="49" charset="-120"/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lang="en-US" altLang="zh-TW" sz="3200" dirty="0" smtClean="0">
              <a:latin typeface="華康細圓體" pitchFamily="49" charset="-120"/>
              <a:ea typeface="華康細圓體" pitchFamily="49" charset="-12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zh-TW" altLang="en-US" sz="3200" dirty="0" smtClean="0">
                <a:latin typeface="華康細圓體" pitchFamily="49" charset="-120"/>
                <a:ea typeface="華康細圓體" pitchFamily="49" charset="-120"/>
              </a:rPr>
              <a:t>請注意各深碗課程的實習規範及地點。</a:t>
            </a:r>
            <a:endParaRPr lang="en-US" altLang="zh-TW" sz="3200" dirty="0" smtClean="0">
              <a:latin typeface="華康細圓體" pitchFamily="49" charset="-120"/>
              <a:ea typeface="華康細圓體" pitchFamily="49" charset="-12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zh-TW" altLang="en-US" sz="3200" dirty="0" smtClean="0">
                <a:latin typeface="華康細圓體" pitchFamily="49" charset="-120"/>
                <a:ea typeface="華康細圓體" pitchFamily="49" charset="-120"/>
              </a:rPr>
              <a:t>深碗課程學分可計入</a:t>
            </a:r>
            <a:r>
              <a:rPr lang="en-US" altLang="zh-TW" sz="3200" dirty="0" smtClean="0">
                <a:latin typeface="華康細圓體" pitchFamily="49" charset="-120"/>
                <a:ea typeface="華康細圓體" pitchFamily="49" charset="-120"/>
              </a:rPr>
              <a:t>『</a:t>
            </a:r>
            <a:r>
              <a:rPr lang="zh-TW" altLang="en-US" sz="3200" dirty="0" smtClean="0">
                <a:latin typeface="華康細圓體" pitchFamily="49" charset="-120"/>
                <a:ea typeface="華康細圓體" pitchFamily="49" charset="-120"/>
              </a:rPr>
              <a:t>文化創意產業學程</a:t>
            </a:r>
            <a:r>
              <a:rPr lang="en-US" altLang="zh-TW" sz="3200" dirty="0" smtClean="0">
                <a:latin typeface="華康細圓體" pitchFamily="49" charset="-120"/>
                <a:ea typeface="華康細圓體" pitchFamily="49" charset="-120"/>
              </a:rPr>
              <a:t>』</a:t>
            </a:r>
            <a:r>
              <a:rPr lang="zh-TW" altLang="en-US" sz="3200" dirty="0" smtClean="0">
                <a:latin typeface="華康細圓體" pitchFamily="49" charset="-120"/>
                <a:ea typeface="華康細圓體" pitchFamily="49" charset="-120"/>
              </a:rPr>
              <a:t>。</a:t>
            </a:r>
            <a:endParaRPr lang="en-US" altLang="zh-TW" sz="3200" dirty="0" smtClean="0">
              <a:latin typeface="華康細圓體" pitchFamily="49" charset="-120"/>
              <a:ea typeface="華康細圓體" pitchFamily="49" charset="-120"/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lang="en-US" altLang="zh-TW" sz="3200" dirty="0" smtClean="0">
              <a:latin typeface="華康細圓體" pitchFamily="49" charset="-120"/>
              <a:ea typeface="華康細圓體" pitchFamily="49" charset="-12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zh-TW" altLang="en-US" sz="3200" dirty="0" smtClean="0">
                <a:latin typeface="華康細圓體" pitchFamily="49" charset="-120"/>
                <a:ea typeface="華康細圓體" pitchFamily="49" charset="-120"/>
              </a:rPr>
              <a:t>有關深碗課程任何問題請洽 </a:t>
            </a:r>
            <a:r>
              <a:rPr lang="en-US" altLang="zh-TW" sz="3200" dirty="0" smtClean="0">
                <a:latin typeface="華康細圓體" pitchFamily="49" charset="-120"/>
                <a:ea typeface="華康細圓體" pitchFamily="49" charset="-120"/>
              </a:rPr>
              <a:t>03-8635257</a:t>
            </a:r>
            <a:r>
              <a:rPr lang="zh-TW" altLang="en-US" sz="3200" dirty="0" smtClean="0">
                <a:latin typeface="華康細圓體" pitchFamily="49" charset="-120"/>
                <a:ea typeface="華康細圓體" pitchFamily="49" charset="-120"/>
              </a:rPr>
              <a:t> 王亭琪助理</a:t>
            </a:r>
            <a:endParaRPr lang="en-US" altLang="zh-TW" sz="3200" dirty="0" smtClean="0">
              <a:latin typeface="華康細圓體" pitchFamily="49" charset="-120"/>
              <a:ea typeface="華康細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037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824"/>
          <a:stretch/>
        </p:blipFill>
        <p:spPr>
          <a:xfrm>
            <a:off x="0" y="5341843"/>
            <a:ext cx="12192000" cy="3659282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0" y="1"/>
            <a:ext cx="12192000" cy="1164504"/>
          </a:xfrm>
          <a:prstGeom prst="rect">
            <a:avLst/>
          </a:prstGeom>
          <a:solidFill>
            <a:srgbClr val="CD20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4000" dirty="0">
              <a:solidFill>
                <a:srgbClr val="CD205A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3310" y="274530"/>
            <a:ext cx="48405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b="1" dirty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36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劇場藝術深碗課程</a:t>
            </a:r>
            <a:r>
              <a:rPr lang="en-US" altLang="zh-TW" sz="36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3600" b="1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363327" y="259087"/>
            <a:ext cx="45880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｜華文系、音樂系</a:t>
            </a:r>
            <a:endParaRPr lang="zh-TW" altLang="en-US" sz="3600" b="1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112295" y="1147097"/>
            <a:ext cx="11245516" cy="72779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itchFamily="34" charset="0"/>
              <a:buChar char="•"/>
            </a:pP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課程名稱：劇場演出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(2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學分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 / 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劇場製作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二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)(3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學分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 / </a:t>
            </a:r>
            <a:b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</a:b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　　　　　劇場藝術與實務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二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)(3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學分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開課時間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課程名稱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星期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節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：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10</a:t>
            </a:r>
            <a:r>
              <a:rPr lang="en-US" altLang="zh-TW" sz="2800" dirty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6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-1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學期；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/>
            </a:r>
            <a:b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</a:b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劇場演出 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 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暑期密集課程；劇場製作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二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 / 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五 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 9.10.11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；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/>
            </a:r>
            <a:b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</a:b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劇場藝術與實務（二）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暑期密集課程</a:t>
            </a:r>
            <a:endParaRPr lang="zh-TW" altLang="zh-TW" sz="2800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課程歸屬：文化創意產業學程（人文社會科學學院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sz="2800" dirty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通識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教育中心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華文文學系）</a:t>
            </a:r>
            <a:endParaRPr lang="en-US" altLang="zh-TW" sz="2800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上課方式：講授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製作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演出</a:t>
            </a:r>
            <a:endParaRPr lang="zh-TW" altLang="zh-TW" sz="2800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評量方式：依三門課程課綱規定</a:t>
            </a:r>
            <a:endParaRPr lang="zh-TW" altLang="zh-TW" sz="2800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人數限制：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40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人</a:t>
            </a:r>
            <a:endParaRPr lang="zh-TW" altLang="zh-TW" sz="2800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sz="2800" b="1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選課方式：人工登記</a:t>
            </a:r>
            <a:r>
              <a:rPr lang="en-US" altLang="zh-TW" sz="2800" b="1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sz="2800" b="1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統一排課</a:t>
            </a:r>
            <a:r>
              <a:rPr lang="en-US" altLang="zh-TW" sz="2800" b="1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sz="2800" b="1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三門課程需同時選</a:t>
            </a:r>
            <a:endParaRPr lang="zh-TW" altLang="zh-TW" sz="2800" b="1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上課教室：劇場演出  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文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D206)  /  </a:t>
            </a:r>
            <a:b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</a:b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                    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劇場製作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二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  (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文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A419) /</a:t>
            </a:r>
            <a:b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</a:b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                    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劇場藝術實務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</a:t>
            </a: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二</a:t>
            </a:r>
            <a:r>
              <a:rPr lang="en-US" altLang="zh-TW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  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sz="2800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報名網址：以校內公告信為主</a:t>
            </a:r>
            <a:r>
              <a:rPr lang="en-US" altLang="zh-TW" sz="2800" dirty="0" smtClean="0">
                <a:solidFill>
                  <a:srgbClr val="A50021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 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sz="2800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報名時程：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106/4/21(</a:t>
            </a:r>
            <a:r>
              <a:rPr lang="zh-TW" altLang="en-US" sz="2800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五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)00:00-106/5/1(</a:t>
            </a:r>
            <a:r>
              <a:rPr lang="zh-TW" altLang="en-US" sz="2800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一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)17:00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sz="2800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面試時間：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106/5/1(</a:t>
            </a:r>
            <a:r>
              <a:rPr lang="zh-TW" altLang="en-US" sz="2800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一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)-106/5/3(</a:t>
            </a:r>
            <a:r>
              <a:rPr lang="zh-TW" altLang="en-US" sz="2800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三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zh-TW" altLang="zh-TW" sz="2800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874125" y="4108236"/>
            <a:ext cx="3189538" cy="2934247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kumimoji="0" lang="en-US" altLang="zh-TW" sz="2400" b="1" dirty="0">
                <a:solidFill>
                  <a:schemeClr val="bg1"/>
                </a:solidFill>
                <a:latin typeface="微軟正黑體" pitchFamily="34" charset="-120"/>
                <a:ea typeface="Yu Gothic" pitchFamily="34" charset="-128"/>
              </a:rPr>
              <a:t>★ ★ ★★ ★</a:t>
            </a:r>
          </a:p>
          <a:p>
            <a:pPr>
              <a:defRPr/>
            </a:pPr>
            <a:endParaRPr kumimoji="0" lang="en-US" altLang="zh-TW" sz="2400" b="1" dirty="0">
              <a:solidFill>
                <a:schemeClr val="bg1"/>
              </a:solidFill>
              <a:latin typeface="微軟正黑體" pitchFamily="34" charset="-120"/>
              <a:ea typeface="Yu Gothic" pitchFamily="34" charset="-128"/>
            </a:endParaRPr>
          </a:p>
          <a:p>
            <a:pPr>
              <a:defRPr/>
            </a:pPr>
            <a:r>
              <a:rPr kumimoji="0" lang="zh-TW" altLang="en-US" sz="2400" b="1" dirty="0">
                <a:solidFill>
                  <a:schemeClr val="bg1"/>
                </a:solidFill>
                <a:latin typeface="微軟正黑體" pitchFamily="34" charset="-120"/>
                <a:ea typeface="Yu Gothic" pitchFamily="34" charset="-128"/>
              </a:rPr>
              <a:t>此門深碗課程登記報名後，將會安排面談，面談過後才會公告此門課正式入選學員。</a:t>
            </a:r>
            <a:endParaRPr kumimoji="0" lang="en-US" altLang="zh-TW" sz="2400" b="1" dirty="0">
              <a:solidFill>
                <a:schemeClr val="bg1"/>
              </a:solidFill>
              <a:latin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11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824"/>
          <a:stretch/>
        </p:blipFill>
        <p:spPr>
          <a:xfrm flipH="1">
            <a:off x="0" y="5341843"/>
            <a:ext cx="12192000" cy="3659282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0" y="1"/>
            <a:ext cx="12192000" cy="1164504"/>
          </a:xfrm>
          <a:prstGeom prst="rect">
            <a:avLst/>
          </a:prstGeom>
          <a:solidFill>
            <a:srgbClr val="E3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4000" dirty="0">
              <a:solidFill>
                <a:srgbClr val="CD205A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53310" y="274530"/>
            <a:ext cx="6188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3600" b="1" dirty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文化觀光導覽</a:t>
            </a:r>
            <a:r>
              <a:rPr lang="zh-TW" altLang="en-US" sz="36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深碗課程</a:t>
            </a:r>
            <a:r>
              <a:rPr lang="en-US" altLang="zh-TW" sz="36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3600" b="1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363327" y="259087"/>
            <a:ext cx="45880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｜歷史系、臺灣系</a:t>
            </a:r>
            <a:endParaRPr lang="zh-TW" altLang="en-US" sz="3600" b="1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內容版面配置區 2"/>
          <p:cNvSpPr txBox="1">
            <a:spLocks/>
          </p:cNvSpPr>
          <p:nvPr/>
        </p:nvSpPr>
        <p:spPr>
          <a:xfrm>
            <a:off x="453309" y="1342690"/>
            <a:ext cx="11498051" cy="52562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暑期到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106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第一學期</a:t>
            </a:r>
            <a:endParaRPr lang="en-US" altLang="zh-TW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課程名稱：東臺灣發展史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(3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學分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)/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陳鴻圖老師　　　　　　  </a:t>
            </a:r>
            <a:endParaRPr lang="en-US" altLang="zh-TW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zh-TW" altLang="en-US" dirty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                        文化資產數位典藏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(3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學分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)/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郭俊麟老師</a:t>
            </a:r>
            <a:endParaRPr lang="en-US" altLang="zh-TW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zh-TW" altLang="en-US" dirty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                 　   文化創意產業實習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(2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學分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郭俊麟老師</a:t>
            </a:r>
            <a:endParaRPr lang="zh-TW" altLang="zh-TW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開課時間：東台灣史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:106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學年度第一學期開授上課方式：講授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演講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戶外實察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</a:b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                    文化資產數位典藏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:2017/6/21-30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共十天，含戶外實察三天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</a:b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                    文化創意產業實習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:2017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年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7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月或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8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月，實習時數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160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小時</a:t>
            </a:r>
            <a:endParaRPr lang="en-US" altLang="zh-TW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上課方式：講授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演講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戶外實察</a:t>
            </a:r>
            <a:endParaRPr lang="en-US" altLang="zh-TW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評量方式：依課程課綱規定</a:t>
            </a:r>
            <a:endParaRPr lang="zh-TW" altLang="zh-TW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人數限制：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40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人</a:t>
            </a:r>
            <a:endParaRPr lang="zh-TW" altLang="zh-TW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選課方式：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選課方式：人工登記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統一排課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需同時選修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『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文化資產數位典藏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』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、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『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東台灣史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』2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門課 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若選課人數超過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40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人，已修過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GIS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課程的同學優先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； 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『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文化創意產業實習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』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可由學生自行決定是否要在今年暑假選修。</a:t>
            </a:r>
            <a:endParaRPr lang="en-US" altLang="zh-TW" b="1" dirty="0" smtClean="0">
              <a:solidFill>
                <a:srgbClr val="FF0000"/>
              </a:solidFill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報名方式：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至臺灣系辦填表報名</a:t>
            </a: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報名時程：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106/4/20(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四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)08:00-106/5/11(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四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)17:00</a:t>
            </a:r>
            <a:endParaRPr lang="zh-TW" altLang="zh-TW" b="1" dirty="0" smtClean="0">
              <a:solidFill>
                <a:srgbClr val="FF0000"/>
              </a:solidFill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上課教室：理工二館電腦教室、互動討論教室</a:t>
            </a:r>
            <a:endParaRPr lang="en-US" altLang="zh-TW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業師演講：預計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4-6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場</a:t>
            </a:r>
            <a:endParaRPr lang="zh-TW" altLang="zh-TW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課程宣導：文創學程說明會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學校公告信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 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相關系所網頁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相關系所課程</a:t>
            </a:r>
            <a:endParaRPr lang="zh-TW" altLang="zh-TW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342900" indent="-342900" algn="l">
              <a:buFont typeface="Arial" pitchFamily="34" charset="0"/>
              <a:buChar char="•"/>
              <a:defRPr/>
            </a:pPr>
            <a:endParaRPr lang="zh-TW" altLang="en-US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9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824"/>
          <a:stretch/>
        </p:blipFill>
        <p:spPr>
          <a:xfrm>
            <a:off x="0" y="5341843"/>
            <a:ext cx="12192000" cy="3659282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0" y="1"/>
            <a:ext cx="12192000" cy="1164504"/>
          </a:xfrm>
          <a:prstGeom prst="rect">
            <a:avLst/>
          </a:prstGeom>
          <a:solidFill>
            <a:srgbClr val="3BA5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4000" dirty="0">
              <a:solidFill>
                <a:srgbClr val="CD205A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53310" y="274530"/>
            <a:ext cx="6188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36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族群影視深碗課程</a:t>
            </a:r>
            <a:r>
              <a:rPr lang="en-US" altLang="zh-TW" sz="36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3600" b="1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363327" y="259087"/>
            <a:ext cx="45880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｜語傳系</a:t>
            </a:r>
            <a:endParaRPr lang="zh-TW" altLang="en-US" sz="3600" b="1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內容版面配置區 2"/>
          <p:cNvSpPr txBox="1">
            <a:spLocks/>
          </p:cNvSpPr>
          <p:nvPr/>
        </p:nvSpPr>
        <p:spPr>
          <a:xfrm>
            <a:off x="453310" y="1581902"/>
            <a:ext cx="10100427" cy="53292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zh-TW" altLang="en-US" dirty="0" smtClean="0">
                <a:ea typeface="微軟正黑體" pitchFamily="34" charset="-120"/>
              </a:rPr>
              <a:t>課程名稱：族群影像紀錄</a:t>
            </a:r>
            <a:r>
              <a:rPr lang="en-US" altLang="zh-TW" dirty="0" smtClean="0">
                <a:ea typeface="微軟正黑體" pitchFamily="34" charset="-120"/>
              </a:rPr>
              <a:t>(3</a:t>
            </a:r>
            <a:r>
              <a:rPr lang="zh-TW" altLang="en-US" dirty="0" smtClean="0">
                <a:ea typeface="微軟正黑體" pitchFamily="34" charset="-120"/>
              </a:rPr>
              <a:t>學分</a:t>
            </a:r>
            <a:r>
              <a:rPr lang="en-US" altLang="zh-TW" dirty="0" smtClean="0">
                <a:ea typeface="微軟正黑體" pitchFamily="34" charset="-120"/>
              </a:rPr>
              <a:t>)/</a:t>
            </a:r>
            <a:r>
              <a:rPr lang="zh-TW" altLang="en-US" dirty="0" smtClean="0">
                <a:ea typeface="新細明體" pitchFamily="18" charset="-120"/>
              </a:rPr>
              <a:t>四 </a:t>
            </a:r>
            <a:r>
              <a:rPr lang="en-US" altLang="zh-TW" dirty="0" smtClean="0">
                <a:ea typeface="新細明體" pitchFamily="18" charset="-120"/>
              </a:rPr>
              <a:t>/ 09:10-12:00</a:t>
            </a:r>
            <a:endParaRPr lang="en-US" altLang="zh-TW" dirty="0" smtClean="0">
              <a:ea typeface="微軟正黑體" pitchFamily="34" charset="-120"/>
            </a:endParaRPr>
          </a:p>
          <a:p>
            <a:pPr algn="l">
              <a:spcBef>
                <a:spcPct val="0"/>
              </a:spcBef>
            </a:pPr>
            <a:r>
              <a:rPr lang="zh-TW" altLang="en-US" dirty="0" smtClean="0">
                <a:ea typeface="微軟正黑體" pitchFamily="34" charset="-120"/>
              </a:rPr>
              <a:t>　　　　　     電視企劃與製作</a:t>
            </a:r>
            <a:r>
              <a:rPr lang="en-US" altLang="zh-TW" dirty="0" smtClean="0">
                <a:ea typeface="微軟正黑體" pitchFamily="34" charset="-120"/>
              </a:rPr>
              <a:t>(3</a:t>
            </a:r>
            <a:r>
              <a:rPr lang="zh-TW" altLang="en-US" dirty="0" smtClean="0">
                <a:ea typeface="微軟正黑體" pitchFamily="34" charset="-120"/>
              </a:rPr>
              <a:t>學分</a:t>
            </a:r>
            <a:r>
              <a:rPr lang="en-US" altLang="zh-TW" dirty="0" smtClean="0">
                <a:ea typeface="微軟正黑體" pitchFamily="34" charset="-120"/>
              </a:rPr>
              <a:t>)/</a:t>
            </a:r>
            <a:r>
              <a:rPr lang="zh-TW" altLang="en-US" dirty="0" smtClean="0">
                <a:ea typeface="新細明體" pitchFamily="18" charset="-120"/>
              </a:rPr>
              <a:t>三 </a:t>
            </a:r>
            <a:r>
              <a:rPr lang="en-US" altLang="zh-TW" dirty="0" smtClean="0">
                <a:ea typeface="新細明體" pitchFamily="18" charset="-120"/>
              </a:rPr>
              <a:t>/ 09:10-12:00</a:t>
            </a:r>
            <a:endParaRPr lang="en-US" altLang="zh-TW" dirty="0" smtClean="0">
              <a:ea typeface="微軟正黑體" pitchFamily="34" charset="-120"/>
            </a:endParaRPr>
          </a:p>
          <a:p>
            <a:pPr algn="l">
              <a:spcBef>
                <a:spcPct val="0"/>
              </a:spcBef>
            </a:pPr>
            <a:r>
              <a:rPr lang="zh-TW" altLang="en-US" dirty="0" smtClean="0">
                <a:ea typeface="微軟正黑體" pitchFamily="34" charset="-120"/>
              </a:rPr>
              <a:t>　　　   　　  文化創意產業實習</a:t>
            </a:r>
            <a:r>
              <a:rPr lang="en-US" altLang="zh-TW" dirty="0" smtClean="0">
                <a:ea typeface="微軟正黑體" pitchFamily="34" charset="-120"/>
              </a:rPr>
              <a:t>(2</a:t>
            </a:r>
            <a:r>
              <a:rPr lang="zh-TW" altLang="en-US" dirty="0" smtClean="0">
                <a:ea typeface="微軟正黑體" pitchFamily="34" charset="-120"/>
              </a:rPr>
              <a:t>學分</a:t>
            </a:r>
            <a:r>
              <a:rPr lang="en-US" altLang="zh-TW" dirty="0" smtClean="0">
                <a:ea typeface="微軟正黑體" pitchFamily="34" charset="-120"/>
              </a:rPr>
              <a:t>)</a:t>
            </a:r>
            <a:r>
              <a:rPr lang="zh-TW" altLang="en-US" dirty="0" smtClean="0">
                <a:ea typeface="新細明體" pitchFamily="18" charset="-120"/>
              </a:rPr>
              <a:t>學期間進行</a:t>
            </a:r>
            <a:endParaRPr lang="zh-TW" altLang="zh-TW" dirty="0" smtClean="0">
              <a:ea typeface="微軟正黑體" pitchFamily="34" charset="-12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zh-TW" altLang="en-US" dirty="0" smtClean="0">
                <a:ea typeface="微軟正黑體" pitchFamily="34" charset="-120"/>
              </a:rPr>
              <a:t>上課方式：</a:t>
            </a:r>
            <a:r>
              <a:rPr lang="zh-TW" altLang="en-US" dirty="0" smtClean="0">
                <a:ea typeface="新細明體" pitchFamily="18" charset="-120"/>
              </a:rPr>
              <a:t>講授</a:t>
            </a:r>
            <a:r>
              <a:rPr lang="en-US" altLang="zh-TW" dirty="0" smtClean="0">
                <a:ea typeface="新細明體" pitchFamily="18" charset="-120"/>
              </a:rPr>
              <a:t>/</a:t>
            </a:r>
            <a:r>
              <a:rPr lang="zh-TW" altLang="en-US" dirty="0" smtClean="0">
                <a:ea typeface="新細明體" pitchFamily="18" charset="-120"/>
              </a:rPr>
              <a:t>拍攝實務</a:t>
            </a:r>
            <a:r>
              <a:rPr lang="en-US" altLang="zh-TW" dirty="0" smtClean="0">
                <a:ea typeface="新細明體" pitchFamily="18" charset="-120"/>
              </a:rPr>
              <a:t>/</a:t>
            </a:r>
            <a:r>
              <a:rPr lang="zh-TW" altLang="en-US" dirty="0" smtClean="0">
                <a:ea typeface="新細明體" pitchFamily="18" charset="-120"/>
              </a:rPr>
              <a:t>成果製作</a:t>
            </a:r>
            <a:endParaRPr lang="en-US" altLang="zh-TW" dirty="0" smtClean="0">
              <a:ea typeface="新細明體" pitchFamily="18" charset="-12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zh-TW" altLang="en-US" dirty="0" smtClean="0">
                <a:ea typeface="微軟正黑體" pitchFamily="34" charset="-120"/>
              </a:rPr>
              <a:t>評量方式：依兩門課程課綱規定</a:t>
            </a:r>
            <a:endParaRPr lang="zh-TW" altLang="zh-TW" dirty="0" smtClean="0">
              <a:ea typeface="微軟正黑體" pitchFamily="34" charset="-12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zh-TW" altLang="en-US" dirty="0" smtClean="0">
                <a:ea typeface="微軟正黑體" pitchFamily="34" charset="-120"/>
              </a:rPr>
              <a:t>課程安排：</a:t>
            </a:r>
            <a:r>
              <a:rPr lang="zh-TW" altLang="en-US" dirty="0" smtClean="0">
                <a:ea typeface="新細明體" pitchFamily="18" charset="-120"/>
              </a:rPr>
              <a:t>進階實務操作課程，在老師指導下分組進行影視專案製作</a:t>
            </a:r>
            <a:r>
              <a:rPr lang="en-US" altLang="zh-TW" dirty="0" smtClean="0">
                <a:ea typeface="新細明體" pitchFamily="18" charset="-120"/>
              </a:rPr>
              <a:t/>
            </a:r>
            <a:br>
              <a:rPr lang="en-US" altLang="zh-TW" dirty="0" smtClean="0">
                <a:ea typeface="新細明體" pitchFamily="18" charset="-120"/>
              </a:rPr>
            </a:br>
            <a:r>
              <a:rPr lang="zh-TW" altLang="en-US" dirty="0" smtClean="0">
                <a:ea typeface="新細明體" pitchFamily="18" charset="-120"/>
              </a:rPr>
              <a:t>                    </a:t>
            </a:r>
            <a:r>
              <a:rPr lang="zh-TW" altLang="en-US" dirty="0" smtClean="0">
                <a:solidFill>
                  <a:srgbClr val="FF0000"/>
                </a:solidFill>
                <a:ea typeface="新細明體" pitchFamily="18" charset="-120"/>
              </a:rPr>
              <a:t>（建議具有基礎拍攝剪輯經驗者選修）</a:t>
            </a:r>
            <a:endParaRPr lang="en-US" altLang="zh-TW" dirty="0" smtClean="0">
              <a:solidFill>
                <a:srgbClr val="FF0000"/>
              </a:solidFill>
              <a:ea typeface="新細明體" pitchFamily="18" charset="-12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zh-TW" altLang="en-US" dirty="0" smtClean="0">
                <a:ea typeface="微軟正黑體" pitchFamily="34" charset="-120"/>
              </a:rPr>
              <a:t>人數限制：</a:t>
            </a:r>
            <a:r>
              <a:rPr lang="en-US" altLang="zh-TW" dirty="0" smtClean="0">
                <a:ea typeface="微軟正黑體" pitchFamily="34" charset="-120"/>
              </a:rPr>
              <a:t>20-25</a:t>
            </a:r>
            <a:r>
              <a:rPr lang="zh-TW" altLang="en-US" dirty="0" smtClean="0">
                <a:ea typeface="微軟正黑體" pitchFamily="34" charset="-120"/>
              </a:rPr>
              <a:t>人</a:t>
            </a:r>
            <a:endParaRPr lang="en-US" altLang="zh-TW" dirty="0" smtClean="0">
              <a:ea typeface="微軟正黑體" pitchFamily="34" charset="-12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zh-TW" altLang="en-US" b="1" dirty="0" smtClean="0">
                <a:solidFill>
                  <a:srgbClr val="FF0000"/>
                </a:solidFill>
                <a:ea typeface="微軟正黑體" pitchFamily="34" charset="-120"/>
              </a:rPr>
              <a:t>選課方式：人工登記</a:t>
            </a:r>
            <a:r>
              <a:rPr lang="en-US" altLang="zh-TW" b="1" dirty="0" smtClean="0">
                <a:solidFill>
                  <a:srgbClr val="FF0000"/>
                </a:solidFill>
                <a:ea typeface="微軟正黑體" pitchFamily="34" charset="-120"/>
              </a:rPr>
              <a:t>/</a:t>
            </a:r>
            <a:r>
              <a:rPr lang="zh-TW" altLang="en-US" b="1" dirty="0" smtClean="0">
                <a:solidFill>
                  <a:srgbClr val="FF0000"/>
                </a:solidFill>
                <a:ea typeface="微軟正黑體" pitchFamily="34" charset="-120"/>
              </a:rPr>
              <a:t>統一排課</a:t>
            </a:r>
            <a:r>
              <a:rPr lang="en-US" altLang="zh-TW" b="1" dirty="0" smtClean="0">
                <a:solidFill>
                  <a:srgbClr val="FF0000"/>
                </a:solidFill>
                <a:ea typeface="微軟正黑體" pitchFamily="34" charset="-120"/>
              </a:rPr>
              <a:t>/</a:t>
            </a:r>
            <a:r>
              <a:rPr lang="zh-TW" altLang="en-US" b="1" dirty="0" smtClean="0">
                <a:solidFill>
                  <a:srgbClr val="FF0000"/>
                </a:solidFill>
                <a:ea typeface="微軟正黑體" pitchFamily="34" charset="-120"/>
              </a:rPr>
              <a:t>需同時選                                                           </a:t>
            </a:r>
            <a:r>
              <a:rPr lang="en-US" altLang="zh-TW" b="1" dirty="0" smtClean="0">
                <a:solidFill>
                  <a:srgbClr val="FF0000"/>
                </a:solidFill>
                <a:ea typeface="新細明體" pitchFamily="18" charset="-120"/>
              </a:rPr>
              <a:t>『</a:t>
            </a:r>
            <a:r>
              <a:rPr lang="zh-TW" altLang="en-US" b="1" dirty="0" smtClean="0">
                <a:solidFill>
                  <a:srgbClr val="FF0000"/>
                </a:solidFill>
                <a:ea typeface="新細明體" pitchFamily="18" charset="-120"/>
              </a:rPr>
              <a:t>族群影像紀錄</a:t>
            </a:r>
            <a:r>
              <a:rPr lang="en-US" altLang="zh-TW" b="1" dirty="0" smtClean="0">
                <a:solidFill>
                  <a:srgbClr val="FF0000"/>
                </a:solidFill>
                <a:ea typeface="新細明體" pitchFamily="18" charset="-120"/>
              </a:rPr>
              <a:t>』</a:t>
            </a:r>
            <a:r>
              <a:rPr lang="zh-TW" altLang="en-US" b="1" dirty="0" smtClean="0">
                <a:solidFill>
                  <a:srgbClr val="FF0000"/>
                </a:solidFill>
                <a:ea typeface="新細明體" pitchFamily="18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ea typeface="新細明體" pitchFamily="18" charset="-120"/>
              </a:rPr>
              <a:t>『</a:t>
            </a:r>
            <a:r>
              <a:rPr lang="zh-TW" altLang="en-US" b="1" dirty="0" smtClean="0">
                <a:solidFill>
                  <a:srgbClr val="FF0000"/>
                </a:solidFill>
                <a:ea typeface="新細明體" pitchFamily="18" charset="-120"/>
              </a:rPr>
              <a:t>電影企劃與製作</a:t>
            </a:r>
            <a:r>
              <a:rPr lang="en-US" altLang="zh-TW" b="1" dirty="0" smtClean="0">
                <a:solidFill>
                  <a:srgbClr val="FF0000"/>
                </a:solidFill>
                <a:ea typeface="新細明體" pitchFamily="18" charset="-120"/>
              </a:rPr>
              <a:t>』</a:t>
            </a:r>
            <a:r>
              <a:rPr lang="en-US" altLang="zh-TW" b="1" dirty="0" smtClean="0">
                <a:solidFill>
                  <a:srgbClr val="FF0000"/>
                </a:solidFill>
                <a:ea typeface="微軟正黑體" pitchFamily="34" charset="-120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ea typeface="微軟正黑體" pitchFamily="34" charset="-120"/>
              </a:rPr>
              <a:t>門課</a:t>
            </a:r>
            <a:endParaRPr lang="en-US" altLang="zh-TW" b="1" dirty="0" smtClean="0">
              <a:solidFill>
                <a:srgbClr val="FF0000"/>
              </a:solidFill>
              <a:ea typeface="微軟正黑體" pitchFamily="34" charset="-12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報名方式：以公告信報名連結為主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報名時程：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106/4/20(</a:t>
            </a:r>
            <a:r>
              <a:rPr lang="zh-TW" altLang="en-US" dirty="0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四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)08:00-106/5/11(</a:t>
            </a:r>
            <a:r>
              <a:rPr lang="zh-TW" altLang="en-US" dirty="0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四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)17:00</a:t>
            </a:r>
            <a:endParaRPr lang="zh-TW" altLang="zh-TW" b="1" dirty="0" smtClean="0">
              <a:solidFill>
                <a:srgbClr val="FF0000"/>
              </a:solidFill>
              <a:ea typeface="微軟正黑體" pitchFamily="34" charset="-12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zh-TW" altLang="en-US" dirty="0" smtClean="0">
                <a:ea typeface="微軟正黑體" pitchFamily="34" charset="-120"/>
              </a:rPr>
              <a:t>上課教室：</a:t>
            </a:r>
            <a:r>
              <a:rPr lang="zh-TW" altLang="en-US" dirty="0" smtClean="0">
                <a:ea typeface="新細明體" pitchFamily="18" charset="-120"/>
              </a:rPr>
              <a:t>原民院</a:t>
            </a:r>
            <a:r>
              <a:rPr lang="en-US" altLang="zh-TW" dirty="0" smtClean="0">
                <a:ea typeface="新細明體" pitchFamily="18" charset="-120"/>
              </a:rPr>
              <a:t>A239</a:t>
            </a:r>
            <a:r>
              <a:rPr lang="zh-TW" altLang="en-US" dirty="0" smtClean="0">
                <a:ea typeface="新細明體" pitchFamily="18" charset="-120"/>
              </a:rPr>
              <a:t>教室</a:t>
            </a:r>
            <a:endParaRPr lang="en-US" altLang="zh-TW" dirty="0" smtClean="0">
              <a:ea typeface="新細明體" pitchFamily="18" charset="-12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zh-TW" altLang="en-US" dirty="0" smtClean="0">
                <a:ea typeface="微軟正黑體" pitchFamily="34" charset="-120"/>
              </a:rPr>
              <a:t>業師演講：預計</a:t>
            </a:r>
            <a:r>
              <a:rPr lang="en-US" altLang="zh-TW" dirty="0" smtClean="0">
                <a:ea typeface="微軟正黑體" pitchFamily="34" charset="-120"/>
              </a:rPr>
              <a:t>3-5</a:t>
            </a:r>
            <a:r>
              <a:rPr lang="zh-TW" altLang="en-US" dirty="0" smtClean="0">
                <a:ea typeface="微軟正黑體" pitchFamily="34" charset="-120"/>
              </a:rPr>
              <a:t>場</a:t>
            </a:r>
            <a:endParaRPr lang="zh-TW" altLang="zh-TW" dirty="0" smtClean="0">
              <a:ea typeface="微軟正黑體" pitchFamily="34" charset="-12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zh-TW" altLang="en-US" dirty="0" smtClean="0">
                <a:ea typeface="微軟正黑體" pitchFamily="34" charset="-120"/>
              </a:rPr>
              <a:t>戶外教學：</a:t>
            </a:r>
            <a:r>
              <a:rPr lang="en-US" altLang="zh-TW" dirty="0" smtClean="0">
                <a:ea typeface="微軟正黑體" pitchFamily="34" charset="-120"/>
              </a:rPr>
              <a:t>2</a:t>
            </a:r>
            <a:r>
              <a:rPr lang="zh-TW" altLang="en-US" dirty="0" smtClean="0">
                <a:ea typeface="微軟正黑體" pitchFamily="34" charset="-120"/>
              </a:rPr>
              <a:t>次</a:t>
            </a:r>
            <a:r>
              <a:rPr lang="en-US" altLang="zh-TW" dirty="0" smtClean="0">
                <a:ea typeface="微軟正黑體" pitchFamily="34" charset="-120"/>
              </a:rPr>
              <a:t>/</a:t>
            </a:r>
            <a:r>
              <a:rPr lang="zh-TW" altLang="en-US" dirty="0" smtClean="0">
                <a:ea typeface="微軟正黑體" pitchFamily="34" charset="-120"/>
              </a:rPr>
              <a:t>一天及兩天各</a:t>
            </a:r>
            <a:r>
              <a:rPr lang="en-US" altLang="zh-TW" dirty="0" smtClean="0">
                <a:ea typeface="微軟正黑體" pitchFamily="34" charset="-120"/>
              </a:rPr>
              <a:t>1</a:t>
            </a:r>
            <a:r>
              <a:rPr lang="zh-TW" altLang="en-US" dirty="0" smtClean="0">
                <a:ea typeface="微軟正黑體" pitchFamily="34" charset="-120"/>
              </a:rPr>
              <a:t>次</a:t>
            </a:r>
            <a:endParaRPr lang="zh-TW" altLang="zh-TW" dirty="0" smtClean="0">
              <a:ea typeface="微軟正黑體" pitchFamily="34" charset="-12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zh-TW" altLang="en-US" dirty="0" smtClean="0">
                <a:ea typeface="微軟正黑體" pitchFamily="34" charset="-120"/>
              </a:rPr>
              <a:t>課程宣導：文創學程說明會</a:t>
            </a:r>
            <a:r>
              <a:rPr lang="en-US" altLang="zh-TW" dirty="0" smtClean="0">
                <a:ea typeface="微軟正黑體" pitchFamily="34" charset="-120"/>
              </a:rPr>
              <a:t>/</a:t>
            </a:r>
            <a:r>
              <a:rPr lang="zh-TW" altLang="en-US" dirty="0" smtClean="0">
                <a:ea typeface="微軟正黑體" pitchFamily="34" charset="-120"/>
              </a:rPr>
              <a:t>學校公告信</a:t>
            </a:r>
            <a:r>
              <a:rPr lang="en-US" altLang="zh-TW" dirty="0" smtClean="0">
                <a:ea typeface="微軟正黑體" pitchFamily="34" charset="-120"/>
              </a:rPr>
              <a:t>/ </a:t>
            </a:r>
            <a:r>
              <a:rPr lang="zh-TW" altLang="en-US" dirty="0" smtClean="0">
                <a:ea typeface="微軟正黑體" pitchFamily="34" charset="-120"/>
              </a:rPr>
              <a:t>相關系所網頁</a:t>
            </a:r>
            <a:r>
              <a:rPr lang="en-US" altLang="zh-TW" dirty="0" smtClean="0">
                <a:ea typeface="微軟正黑體" pitchFamily="34" charset="-120"/>
              </a:rPr>
              <a:t>/</a:t>
            </a:r>
            <a:r>
              <a:rPr lang="zh-TW" altLang="en-US" dirty="0" smtClean="0">
                <a:ea typeface="微軟正黑體" pitchFamily="34" charset="-120"/>
              </a:rPr>
              <a:t>相關系所課程</a:t>
            </a:r>
            <a:endParaRPr lang="zh-TW" altLang="zh-TW" dirty="0" smtClean="0">
              <a:ea typeface="微軟正黑體" pitchFamily="34" charset="-120"/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zh-TW" altLang="en-US" dirty="0" smtClean="0">
              <a:ea typeface="微軟正黑體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927633" y="4246521"/>
            <a:ext cx="4023728" cy="2795964"/>
          </a:xfrm>
          <a:prstGeom prst="rect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kumimoji="0" lang="en-US" altLang="zh-TW" sz="2400" b="1" dirty="0">
                <a:solidFill>
                  <a:schemeClr val="bg1"/>
                </a:solidFill>
                <a:latin typeface="微軟正黑體" pitchFamily="34" charset="-120"/>
                <a:ea typeface="Yu Gothic" pitchFamily="34" charset="-128"/>
              </a:rPr>
              <a:t>★ ★ ★★ ★</a:t>
            </a:r>
          </a:p>
          <a:p>
            <a:pPr>
              <a:defRPr/>
            </a:pPr>
            <a:endParaRPr kumimoji="0" lang="en-US" altLang="zh-TW" sz="2400" b="1" dirty="0">
              <a:solidFill>
                <a:schemeClr val="bg1"/>
              </a:solidFill>
              <a:latin typeface="微軟正黑體" pitchFamily="34" charset="-120"/>
              <a:ea typeface="Yu Gothic" pitchFamily="34" charset="-128"/>
            </a:endParaRPr>
          </a:p>
          <a:p>
            <a:pPr>
              <a:defRPr/>
            </a:pPr>
            <a:r>
              <a:rPr kumimoji="0" lang="zh-TW" altLang="en-US" sz="2400" b="1" dirty="0">
                <a:solidFill>
                  <a:schemeClr val="bg1"/>
                </a:solidFill>
                <a:latin typeface="微軟正黑體" pitchFamily="34" charset="-120"/>
                <a:ea typeface="Yu Gothic" pitchFamily="34" charset="-128"/>
              </a:rPr>
              <a:t>此門深碗課程登記報名後會進行篩選，請有意願申請的同學在撰寫報名表時，認真填寫任何問題。</a:t>
            </a:r>
            <a:endParaRPr kumimoji="0" lang="en-US" altLang="zh-TW" sz="2400" b="1" dirty="0">
              <a:solidFill>
                <a:schemeClr val="bg1"/>
              </a:solidFill>
              <a:latin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755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824"/>
          <a:stretch/>
        </p:blipFill>
        <p:spPr>
          <a:xfrm flipH="1">
            <a:off x="0" y="5341843"/>
            <a:ext cx="12192000" cy="3659282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0" y="1"/>
            <a:ext cx="12192000" cy="11645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4000" dirty="0">
              <a:solidFill>
                <a:srgbClr val="CD205A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53310" y="274530"/>
            <a:ext cx="6188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36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藝創系深碗課程</a:t>
            </a:r>
            <a:r>
              <a:rPr lang="en-US" altLang="zh-TW" sz="36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3600" b="1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363327" y="259087"/>
            <a:ext cx="45880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｜藝創系</a:t>
            </a:r>
            <a:endParaRPr lang="zh-TW" altLang="en-US" sz="3600" b="1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內容版面配置區 2"/>
          <p:cNvSpPr txBox="1">
            <a:spLocks/>
          </p:cNvSpPr>
          <p:nvPr/>
        </p:nvSpPr>
        <p:spPr>
          <a:xfrm>
            <a:off x="631742" y="1437606"/>
            <a:ext cx="11095037" cy="64551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itchFamily="34" charset="0"/>
              <a:buChar char="•"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課程名稱：金工藝術設計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一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)(3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學分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或金工基礎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(3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學分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 / </a:t>
            </a:r>
            <a:b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</a:b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                    企劃理論與應用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(3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學分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 / </a:t>
            </a:r>
            <a:b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</a:b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                    文化創意產業實習學程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(2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學分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開課時間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課程名稱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星期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時間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：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106-1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學期；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</a:b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　　　　　　　　　　　</a:t>
            </a:r>
            <a:r>
              <a:rPr lang="zh-TW" altLang="en-US" dirty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  金工藝術設計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一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)(3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學分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或金工基礎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(3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學分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 / </a:t>
            </a:r>
            <a:b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</a:b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                                               企劃理論與應用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(3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學分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 / </a:t>
            </a:r>
            <a:b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</a:b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                                               文化創意產業實習學程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(2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學分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)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課程歸屬</a:t>
            </a:r>
            <a:r>
              <a:rPr lang="zh-TW" altLang="en-US" dirty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：（人文社會科學學院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華文</a:t>
            </a:r>
            <a:r>
              <a:rPr lang="zh-TW" altLang="en-US" dirty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文學系）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【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文化創意產業學程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】 / </a:t>
            </a:r>
            <a:b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</a:b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                    藝術學院藝術創意產業學系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【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藝文產業經營學程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】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上課方式：講授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演講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市場調查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校外參訪；實習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160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小時</a:t>
            </a:r>
            <a:endParaRPr lang="zh-TW" altLang="zh-TW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評量方式：依三門課程課綱規定</a:t>
            </a:r>
            <a:endParaRPr lang="zh-TW" altLang="zh-TW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人數限制：</a:t>
            </a:r>
            <a:r>
              <a:rPr lang="en-US" altLang="zh-TW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20</a:t>
            </a: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人</a:t>
            </a:r>
            <a:endParaRPr lang="zh-TW" altLang="zh-TW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b="1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選課方式：人工登記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統一排課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/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三門課程需同時選</a:t>
            </a:r>
            <a:endParaRPr lang="en-US" altLang="zh-TW" b="1" dirty="0" smtClean="0">
              <a:solidFill>
                <a:srgbClr val="FF0000"/>
              </a:solidFill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報名網址：</a:t>
            </a:r>
            <a:r>
              <a:rPr lang="en-US" altLang="zh-TW" dirty="0" smtClean="0">
                <a:solidFill>
                  <a:srgbClr val="A50021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 </a:t>
            </a:r>
            <a:r>
              <a:rPr lang="zh-TW" altLang="en-US" dirty="0" smtClean="0">
                <a:solidFill>
                  <a:srgbClr val="A50021"/>
                </a:solidFill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依校內公告信為主</a:t>
            </a:r>
            <a:endParaRPr lang="en-US" altLang="zh-TW" dirty="0" smtClean="0">
              <a:solidFill>
                <a:srgbClr val="A50021"/>
              </a:solidFill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報名時程：未定</a:t>
            </a:r>
            <a:endParaRPr lang="en-US" altLang="zh-TW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dirty="0" smtClean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上課教室：</a:t>
            </a:r>
            <a:r>
              <a:rPr lang="zh-TW" altLang="en-US" dirty="0">
                <a:latin typeface="Times New Roman" pitchFamily="18" charset="0"/>
                <a:ea typeface="華康細圓體" pitchFamily="49" charset="-120"/>
                <a:cs typeface="Times New Roman" pitchFamily="18" charset="0"/>
              </a:rPr>
              <a:t>未定</a:t>
            </a:r>
            <a:endParaRPr lang="en-US" altLang="zh-TW" dirty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endParaRPr lang="en-US" altLang="zh-TW" dirty="0" smtClean="0">
              <a:latin typeface="Times New Roman" pitchFamily="18" charset="0"/>
              <a:ea typeface="華康細圓體" pitchFamily="49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73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530"/>
          <a:stretch/>
        </p:blipFill>
        <p:spPr>
          <a:xfrm>
            <a:off x="0" y="4435849"/>
            <a:ext cx="12192000" cy="3223932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5378500" y="8167589"/>
            <a:ext cx="14350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日期：</a:t>
            </a:r>
            <a:r>
              <a:rPr lang="en-US" altLang="zh-TW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2017.04.20</a:t>
            </a:r>
            <a:endParaRPr lang="zh-TW" altLang="en-US" sz="12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588998" y="5500742"/>
            <a:ext cx="90140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5400" b="1" dirty="0">
                <a:solidFill>
                  <a:srgbClr val="CD205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簡報完畢   </a:t>
            </a:r>
            <a:r>
              <a:rPr lang="zh-TW" altLang="en-US" sz="5400" b="1" dirty="0" smtClean="0">
                <a:solidFill>
                  <a:srgbClr val="CD205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歡迎參加深碗課程</a:t>
            </a:r>
            <a:endParaRPr lang="zh-TW" altLang="en-US" sz="5400" b="1" dirty="0">
              <a:solidFill>
                <a:srgbClr val="CD205A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122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283</Words>
  <Application>Microsoft Office PowerPoint</Application>
  <PresentationFormat>自訂</PresentationFormat>
  <Paragraphs>75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SHIANG</dc:creator>
  <cp:lastModifiedBy>admin</cp:lastModifiedBy>
  <cp:revision>177</cp:revision>
  <dcterms:created xsi:type="dcterms:W3CDTF">2016-11-09T20:42:07Z</dcterms:created>
  <dcterms:modified xsi:type="dcterms:W3CDTF">2017-04-17T02:25:51Z</dcterms:modified>
</cp:coreProperties>
</file>