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62" r:id="rId2"/>
    <p:sldId id="265" r:id="rId3"/>
    <p:sldId id="267" r:id="rId4"/>
    <p:sldId id="261" r:id="rId5"/>
    <p:sldId id="266" r:id="rId6"/>
    <p:sldId id="268" r:id="rId7"/>
    <p:sldId id="269" r:id="rId8"/>
    <p:sldId id="271"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205AE6F7-4B4D-473C-A886-E0F26B2E2D2A}">
          <p14:sldIdLst>
            <p14:sldId id="262"/>
            <p14:sldId id="265"/>
            <p14:sldId id="267"/>
            <p14:sldId id="261"/>
            <p14:sldId id="266"/>
            <p14:sldId id="268"/>
            <p14:sldId id="269"/>
            <p14:sldId id="27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4660"/>
  </p:normalViewPr>
  <p:slideViewPr>
    <p:cSldViewPr>
      <p:cViewPr>
        <p:scale>
          <a:sx n="77" d="100"/>
          <a:sy n="77" d="100"/>
        </p:scale>
        <p:origin x="-955" y="2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471D40-6D6F-4904-A92F-965BE1231407}" type="doc">
      <dgm:prSet loTypeId="urn:microsoft.com/office/officeart/2005/8/layout/hProcess9" loCatId="process" qsTypeId="urn:microsoft.com/office/officeart/2005/8/quickstyle/simple1" qsCatId="simple" csTypeId="urn:microsoft.com/office/officeart/2005/8/colors/colorful3" csCatId="colorful" phldr="1"/>
      <dgm:spPr/>
      <dgm:t>
        <a:bodyPr/>
        <a:lstStyle/>
        <a:p>
          <a:endParaRPr lang="zh-TW" altLang="en-US"/>
        </a:p>
      </dgm:t>
    </dgm:pt>
    <dgm:pt modelId="{69D2F360-4EA3-45E9-A0CE-48A492710ECB}">
      <dgm:prSet phldrT="[文字]" custT="1"/>
      <dgm:spPr/>
      <dgm:t>
        <a:bodyPr/>
        <a:lstStyle/>
        <a:p>
          <a:pPr algn="l"/>
          <a:r>
            <a:rPr lang="zh-TW" sz="1100" dirty="0" smtClean="0"/>
            <a:t>大學部學生於大三下學期起，得向相關系、所、學位學程碩士班提出申請提前修讀碩士班課程</a:t>
          </a:r>
          <a:endParaRPr lang="zh-TW" altLang="en-US" sz="1100" b="0" u="none" dirty="0">
            <a:effectLst/>
          </a:endParaRPr>
        </a:p>
      </dgm:t>
    </dgm:pt>
    <dgm:pt modelId="{00600B47-8209-4EE9-97A2-6D462FA7BF54}" type="parTrans" cxnId="{AB69DA0F-0620-468A-ABDB-617FBD217D15}">
      <dgm:prSet/>
      <dgm:spPr/>
      <dgm:t>
        <a:bodyPr/>
        <a:lstStyle/>
        <a:p>
          <a:endParaRPr lang="zh-TW" altLang="en-US"/>
        </a:p>
      </dgm:t>
    </dgm:pt>
    <dgm:pt modelId="{B540A4FC-D486-47C8-8FB2-D76AD6153F8D}" type="sibTrans" cxnId="{AB69DA0F-0620-468A-ABDB-617FBD217D15}">
      <dgm:prSet/>
      <dgm:spPr/>
      <dgm:t>
        <a:bodyPr/>
        <a:lstStyle/>
        <a:p>
          <a:endParaRPr lang="zh-TW" altLang="en-US"/>
        </a:p>
      </dgm:t>
    </dgm:pt>
    <dgm:pt modelId="{B81F9472-503B-405A-B06C-5BE15AC18FDA}">
      <dgm:prSet phldrT="[文字]" custT="1"/>
      <dgm:spPr/>
      <dgm:t>
        <a:bodyPr/>
        <a:lstStyle/>
        <a:p>
          <a:pPr algn="l"/>
          <a:r>
            <a:rPr lang="zh-TW" altLang="en-US" sz="1100" dirty="0" smtClean="0"/>
            <a:t>系、</a:t>
          </a:r>
          <a:r>
            <a:rPr lang="zh-TW" sz="1100" dirty="0" smtClean="0"/>
            <a:t>所</a:t>
          </a:r>
          <a:r>
            <a:rPr lang="zh-TW" altLang="en-US" sz="1100" dirty="0" smtClean="0"/>
            <a:t>審核</a:t>
          </a:r>
          <a:r>
            <a:rPr lang="zh-TW" sz="1100" dirty="0" smtClean="0"/>
            <a:t>通過後，</a:t>
          </a:r>
          <a:r>
            <a:rPr lang="zh-TW" altLang="en-US" sz="1100" dirty="0" smtClean="0"/>
            <a:t>修讀名冊</a:t>
          </a:r>
          <a:r>
            <a:rPr lang="zh-TW" sz="1100" dirty="0" smtClean="0"/>
            <a:t>送交教務處註冊組登錄</a:t>
          </a:r>
          <a:endParaRPr lang="zh-TW" altLang="en-US" sz="1100" b="0" dirty="0">
            <a:effectLst/>
          </a:endParaRPr>
        </a:p>
      </dgm:t>
    </dgm:pt>
    <dgm:pt modelId="{CDF7C6A9-3697-4598-B260-6019BA244F2E}" type="parTrans" cxnId="{1DF9C7C8-40AF-4B50-8145-DBA1D56AEA1B}">
      <dgm:prSet/>
      <dgm:spPr/>
      <dgm:t>
        <a:bodyPr/>
        <a:lstStyle/>
        <a:p>
          <a:endParaRPr lang="zh-TW" altLang="en-US"/>
        </a:p>
      </dgm:t>
    </dgm:pt>
    <dgm:pt modelId="{EDFAE8A8-2A87-4A05-959D-13B81E9F734E}" type="sibTrans" cxnId="{1DF9C7C8-40AF-4B50-8145-DBA1D56AEA1B}">
      <dgm:prSet/>
      <dgm:spPr/>
      <dgm:t>
        <a:bodyPr/>
        <a:lstStyle/>
        <a:p>
          <a:endParaRPr lang="zh-TW" altLang="en-US"/>
        </a:p>
      </dgm:t>
    </dgm:pt>
    <dgm:pt modelId="{3A0995B1-9946-489E-8692-D107E72BD5BF}">
      <dgm:prSet phldrT="[文字]" custT="1"/>
      <dgm:spPr/>
      <dgm:t>
        <a:bodyPr/>
        <a:lstStyle/>
        <a:p>
          <a:pPr algn="l"/>
          <a:r>
            <a:rPr lang="zh-TW" altLang="en-US" sz="1100" dirty="0" smtClean="0"/>
            <a:t>大三下或大四開始修讀碩士相關課程</a:t>
          </a:r>
          <a:endParaRPr lang="zh-TW" altLang="en-US" sz="1100" b="0" dirty="0">
            <a:solidFill>
              <a:srgbClr val="FF0000"/>
            </a:solidFill>
            <a:effectLst/>
          </a:endParaRPr>
        </a:p>
      </dgm:t>
    </dgm:pt>
    <dgm:pt modelId="{ED51F7AB-7760-4230-BB74-551A2DED32A4}" type="parTrans" cxnId="{55A207A6-25AF-4199-BA2D-D56E5CB462D7}">
      <dgm:prSet/>
      <dgm:spPr/>
      <dgm:t>
        <a:bodyPr/>
        <a:lstStyle/>
        <a:p>
          <a:endParaRPr lang="zh-TW" altLang="en-US"/>
        </a:p>
      </dgm:t>
    </dgm:pt>
    <dgm:pt modelId="{3CB63ACD-813C-40FE-9A57-48478503EF75}" type="sibTrans" cxnId="{55A207A6-25AF-4199-BA2D-D56E5CB462D7}">
      <dgm:prSet/>
      <dgm:spPr/>
      <dgm:t>
        <a:bodyPr/>
        <a:lstStyle/>
        <a:p>
          <a:endParaRPr lang="zh-TW" altLang="en-US"/>
        </a:p>
      </dgm:t>
    </dgm:pt>
    <dgm:pt modelId="{8A09C0A3-3F99-4586-8D9D-A47ACA8804C6}">
      <dgm:prSet phldrT="[文字]" custT="1"/>
      <dgm:spPr/>
      <dgm:t>
        <a:bodyPr/>
        <a:lstStyle/>
        <a:p>
          <a:pPr algn="l"/>
          <a:r>
            <a:rPr lang="zh-TW" altLang="en-US" sz="1100" dirty="0" smtClean="0"/>
            <a:t>大四</a:t>
          </a:r>
          <a:r>
            <a:rPr lang="en-US" altLang="zh-TW" sz="1100" dirty="0" smtClean="0"/>
            <a:t>(</a:t>
          </a:r>
          <a:r>
            <a:rPr lang="zh-TW" sz="1100" dirty="0" smtClean="0"/>
            <a:t>第八學期前</a:t>
          </a:r>
          <a:r>
            <a:rPr lang="en-US" altLang="zh-TW" sz="1100" dirty="0" smtClean="0"/>
            <a:t>)</a:t>
          </a:r>
          <a:r>
            <a:rPr lang="zh-TW" sz="1100" dirty="0" smtClean="0"/>
            <a:t>取得學士學位，並參加碩士班入學甄試或</a:t>
          </a:r>
          <a:r>
            <a:rPr lang="zh-TW" sz="1050" dirty="0" smtClean="0"/>
            <a:t>考試</a:t>
          </a:r>
          <a:r>
            <a:rPr lang="zh-TW" sz="1100" dirty="0" smtClean="0"/>
            <a:t>，通過</a:t>
          </a:r>
          <a:r>
            <a:rPr lang="zh-TW" altLang="en-US" sz="1100" dirty="0" smtClean="0"/>
            <a:t>取得</a:t>
          </a:r>
          <a:r>
            <a:rPr lang="zh-TW" sz="1100" dirty="0" smtClean="0"/>
            <a:t>碩士班研究生資格</a:t>
          </a:r>
          <a:endParaRPr lang="zh-TW" altLang="en-US" sz="1100" b="0" dirty="0">
            <a:effectLst/>
          </a:endParaRPr>
        </a:p>
      </dgm:t>
    </dgm:pt>
    <dgm:pt modelId="{17AB7198-2FFD-4E12-A106-9A16797A52A8}" type="parTrans" cxnId="{B2523854-2451-4780-A340-280540EC179B}">
      <dgm:prSet/>
      <dgm:spPr/>
      <dgm:t>
        <a:bodyPr/>
        <a:lstStyle/>
        <a:p>
          <a:endParaRPr lang="zh-TW" altLang="en-US"/>
        </a:p>
      </dgm:t>
    </dgm:pt>
    <dgm:pt modelId="{F5C25CDE-8449-4DD5-B7AA-D8BDC2AA573E}" type="sibTrans" cxnId="{B2523854-2451-4780-A340-280540EC179B}">
      <dgm:prSet/>
      <dgm:spPr/>
      <dgm:t>
        <a:bodyPr/>
        <a:lstStyle/>
        <a:p>
          <a:endParaRPr lang="zh-TW" altLang="en-US"/>
        </a:p>
      </dgm:t>
    </dgm:pt>
    <dgm:pt modelId="{B9C761F9-5AE4-42D0-B72E-0C90ACD6FB88}">
      <dgm:prSet phldrT="[文字]" custT="1"/>
      <dgm:spPr/>
      <dgm:t>
        <a:bodyPr/>
        <a:lstStyle/>
        <a:p>
          <a:pPr algn="l"/>
          <a:r>
            <a:rPr lang="zh-TW" altLang="en-US" sz="1100" b="0" dirty="0" smtClean="0">
              <a:effectLst/>
            </a:rPr>
            <a:t>碩一入學後，各系、所、學位學程提供五名同學名冊辦理準研究生大四期間學雜費減半退費</a:t>
          </a:r>
          <a:endParaRPr lang="zh-TW" altLang="en-US" sz="1100" b="0" dirty="0">
            <a:effectLst/>
          </a:endParaRPr>
        </a:p>
      </dgm:t>
    </dgm:pt>
    <dgm:pt modelId="{5298D441-78C7-4BE2-BE03-5B12A476B8CC}" type="parTrans" cxnId="{1CB56FE2-5B5C-49F9-A2D4-735A275E8D5E}">
      <dgm:prSet/>
      <dgm:spPr/>
      <dgm:t>
        <a:bodyPr/>
        <a:lstStyle/>
        <a:p>
          <a:endParaRPr lang="zh-TW" altLang="en-US"/>
        </a:p>
      </dgm:t>
    </dgm:pt>
    <dgm:pt modelId="{AEF571FE-E319-4A81-9640-79076986C5B5}" type="sibTrans" cxnId="{1CB56FE2-5B5C-49F9-A2D4-735A275E8D5E}">
      <dgm:prSet/>
      <dgm:spPr/>
      <dgm:t>
        <a:bodyPr/>
        <a:lstStyle/>
        <a:p>
          <a:endParaRPr lang="zh-TW" altLang="en-US"/>
        </a:p>
      </dgm:t>
    </dgm:pt>
    <dgm:pt modelId="{3A103269-647B-415E-AFC6-EC98E4A35E2B}">
      <dgm:prSet phldrT="[文字]" custT="1"/>
      <dgm:spPr/>
      <dgm:t>
        <a:bodyPr/>
        <a:lstStyle/>
        <a:p>
          <a:pPr algn="l"/>
          <a:r>
            <a:rPr lang="zh-TW" altLang="en-US" sz="1100" b="0" dirty="0" smtClean="0">
              <a:effectLst/>
            </a:rPr>
            <a:t>碩一辦理碩士課程學分抵免</a:t>
          </a:r>
          <a:r>
            <a:rPr lang="en-US" altLang="zh-TW" sz="1100" b="0" dirty="0" smtClean="0">
              <a:effectLst/>
            </a:rPr>
            <a:t>(</a:t>
          </a:r>
          <a:r>
            <a:rPr lang="zh-TW" altLang="en-US" sz="1100" b="0" smtClean="0">
              <a:effectLst/>
            </a:rPr>
            <a:t>最多可</a:t>
          </a:r>
          <a:r>
            <a:rPr lang="zh-TW" altLang="en-US" sz="1100" b="0" dirty="0" smtClean="0">
              <a:effectLst/>
            </a:rPr>
            <a:t>全數抵免</a:t>
          </a:r>
          <a:r>
            <a:rPr lang="en-US" altLang="zh-TW" sz="1100" b="0" dirty="0" smtClean="0">
              <a:effectLst/>
            </a:rPr>
            <a:t>)</a:t>
          </a:r>
          <a:r>
            <a:rPr lang="zh-TW" altLang="en-US" sz="1100" b="0" dirty="0" smtClean="0">
              <a:effectLst/>
            </a:rPr>
            <a:t>，完成碩士課程及學位考試</a:t>
          </a:r>
          <a:endParaRPr lang="en-US" altLang="zh-TW" sz="1100" b="0" dirty="0" smtClean="0">
            <a:effectLst/>
          </a:endParaRPr>
        </a:p>
      </dgm:t>
    </dgm:pt>
    <dgm:pt modelId="{DCF8BE1F-41EF-467A-A02C-2125A9F65AA0}" type="parTrans" cxnId="{C11F5F85-9DDC-4668-BEC1-73D39E5C3F70}">
      <dgm:prSet/>
      <dgm:spPr/>
      <dgm:t>
        <a:bodyPr/>
        <a:lstStyle/>
        <a:p>
          <a:endParaRPr lang="zh-TW" altLang="en-US"/>
        </a:p>
      </dgm:t>
    </dgm:pt>
    <dgm:pt modelId="{5D6BB631-2FC4-4DF2-B2EB-CAC923D8E4E2}" type="sibTrans" cxnId="{C11F5F85-9DDC-4668-BEC1-73D39E5C3F70}">
      <dgm:prSet/>
      <dgm:spPr/>
      <dgm:t>
        <a:bodyPr/>
        <a:lstStyle/>
        <a:p>
          <a:endParaRPr lang="zh-TW" altLang="en-US"/>
        </a:p>
      </dgm:t>
    </dgm:pt>
    <dgm:pt modelId="{08FD4134-1B37-4BC9-B39B-9DC2610923C1}">
      <dgm:prSet phldrT="[文字]" custT="1"/>
      <dgm:spPr/>
      <dgm:t>
        <a:bodyPr/>
        <a:lstStyle/>
        <a:p>
          <a:pPr algn="ctr"/>
          <a:r>
            <a:rPr lang="zh-TW" altLang="en-US" sz="1100" b="0" dirty="0" smtClean="0">
              <a:effectLst/>
            </a:rPr>
            <a:t>完成碩士學位</a:t>
          </a:r>
          <a:endParaRPr lang="en-US" altLang="zh-TW" sz="1100" b="0" dirty="0" smtClean="0">
            <a:effectLst/>
          </a:endParaRPr>
        </a:p>
      </dgm:t>
    </dgm:pt>
    <dgm:pt modelId="{66B4186E-574D-49C4-8280-C6B214805906}" type="parTrans" cxnId="{136324EA-CA18-4B0E-B5B6-877BD970AB97}">
      <dgm:prSet/>
      <dgm:spPr/>
      <dgm:t>
        <a:bodyPr/>
        <a:lstStyle/>
        <a:p>
          <a:endParaRPr lang="zh-TW" altLang="en-US"/>
        </a:p>
      </dgm:t>
    </dgm:pt>
    <dgm:pt modelId="{2709D60C-E7C1-4F1C-B297-735767C135CA}" type="sibTrans" cxnId="{136324EA-CA18-4B0E-B5B6-877BD970AB97}">
      <dgm:prSet/>
      <dgm:spPr/>
      <dgm:t>
        <a:bodyPr/>
        <a:lstStyle/>
        <a:p>
          <a:endParaRPr lang="zh-TW" altLang="en-US"/>
        </a:p>
      </dgm:t>
    </dgm:pt>
    <dgm:pt modelId="{745BC468-878E-4A0D-BFF5-3D975F4BE73B}" type="pres">
      <dgm:prSet presAssocID="{58471D40-6D6F-4904-A92F-965BE1231407}" presName="CompostProcess" presStyleCnt="0">
        <dgm:presLayoutVars>
          <dgm:dir/>
          <dgm:resizeHandles val="exact"/>
        </dgm:presLayoutVars>
      </dgm:prSet>
      <dgm:spPr/>
      <dgm:t>
        <a:bodyPr/>
        <a:lstStyle/>
        <a:p>
          <a:endParaRPr lang="zh-TW" altLang="en-US"/>
        </a:p>
      </dgm:t>
    </dgm:pt>
    <dgm:pt modelId="{75CF00C0-6616-403F-A4DF-8801F9E9290B}" type="pres">
      <dgm:prSet presAssocID="{58471D40-6D6F-4904-A92F-965BE1231407}" presName="arrow" presStyleLbl="bgShp" presStyleIdx="0" presStyleCnt="1" custScaleX="117647" custLinFactNeighborY="-2052"/>
      <dgm:spPr/>
    </dgm:pt>
    <dgm:pt modelId="{6B0484E9-E424-4F78-9B6E-8D9371A3075D}" type="pres">
      <dgm:prSet presAssocID="{58471D40-6D6F-4904-A92F-965BE1231407}" presName="linearProcess" presStyleCnt="0"/>
      <dgm:spPr/>
    </dgm:pt>
    <dgm:pt modelId="{CD120750-043F-4ED0-B57F-5A08356133B5}" type="pres">
      <dgm:prSet presAssocID="{69D2F360-4EA3-45E9-A0CE-48A492710ECB}" presName="textNode" presStyleLbl="node1" presStyleIdx="0" presStyleCnt="7" custLinFactNeighborY="29545">
        <dgm:presLayoutVars>
          <dgm:bulletEnabled val="1"/>
        </dgm:presLayoutVars>
      </dgm:prSet>
      <dgm:spPr/>
      <dgm:t>
        <a:bodyPr/>
        <a:lstStyle/>
        <a:p>
          <a:endParaRPr lang="zh-TW" altLang="en-US"/>
        </a:p>
      </dgm:t>
    </dgm:pt>
    <dgm:pt modelId="{8D60C34A-EF35-4914-886E-C2FCF25BCDC5}" type="pres">
      <dgm:prSet presAssocID="{B540A4FC-D486-47C8-8FB2-D76AD6153F8D}" presName="sibTrans" presStyleCnt="0"/>
      <dgm:spPr/>
    </dgm:pt>
    <dgm:pt modelId="{17EE7A51-9AB5-4622-87DA-01107A16460D}" type="pres">
      <dgm:prSet presAssocID="{B81F9472-503B-405A-B06C-5BE15AC18FDA}" presName="textNode" presStyleLbl="node1" presStyleIdx="1" presStyleCnt="7" custScaleX="100085" custLinFactNeighborY="29545">
        <dgm:presLayoutVars>
          <dgm:bulletEnabled val="1"/>
        </dgm:presLayoutVars>
      </dgm:prSet>
      <dgm:spPr/>
      <dgm:t>
        <a:bodyPr/>
        <a:lstStyle/>
        <a:p>
          <a:endParaRPr lang="zh-TW" altLang="en-US"/>
        </a:p>
      </dgm:t>
    </dgm:pt>
    <dgm:pt modelId="{337BE1BF-58C5-4507-817D-DB7DF5B0F86B}" type="pres">
      <dgm:prSet presAssocID="{EDFAE8A8-2A87-4A05-959D-13B81E9F734E}" presName="sibTrans" presStyleCnt="0"/>
      <dgm:spPr/>
    </dgm:pt>
    <dgm:pt modelId="{CDB7341A-9DAF-4CC2-A6EC-FD02C54D933F}" type="pres">
      <dgm:prSet presAssocID="{3A0995B1-9946-489E-8692-D107E72BD5BF}" presName="textNode" presStyleLbl="node1" presStyleIdx="2" presStyleCnt="7" custScaleX="76600" custLinFactNeighborY="29545">
        <dgm:presLayoutVars>
          <dgm:bulletEnabled val="1"/>
        </dgm:presLayoutVars>
      </dgm:prSet>
      <dgm:spPr/>
      <dgm:t>
        <a:bodyPr/>
        <a:lstStyle/>
        <a:p>
          <a:endParaRPr lang="zh-TW" altLang="en-US"/>
        </a:p>
      </dgm:t>
    </dgm:pt>
    <dgm:pt modelId="{BD9188DD-D316-49DA-BD01-D90780523EA0}" type="pres">
      <dgm:prSet presAssocID="{3CB63ACD-813C-40FE-9A57-48478503EF75}" presName="sibTrans" presStyleCnt="0"/>
      <dgm:spPr/>
    </dgm:pt>
    <dgm:pt modelId="{B877A49B-7154-4A72-B095-6E822A85DE20}" type="pres">
      <dgm:prSet presAssocID="{8A09C0A3-3F99-4586-8D9D-A47ACA8804C6}" presName="textNode" presStyleLbl="node1" presStyleIdx="3" presStyleCnt="7" custScaleX="137110" custLinFactNeighborY="29545">
        <dgm:presLayoutVars>
          <dgm:bulletEnabled val="1"/>
        </dgm:presLayoutVars>
      </dgm:prSet>
      <dgm:spPr/>
      <dgm:t>
        <a:bodyPr/>
        <a:lstStyle/>
        <a:p>
          <a:endParaRPr lang="zh-TW" altLang="en-US"/>
        </a:p>
      </dgm:t>
    </dgm:pt>
    <dgm:pt modelId="{A9A83553-F18A-4DE3-8A15-BD675142EBC0}" type="pres">
      <dgm:prSet presAssocID="{F5C25CDE-8449-4DD5-B7AA-D8BDC2AA573E}" presName="sibTrans" presStyleCnt="0"/>
      <dgm:spPr/>
    </dgm:pt>
    <dgm:pt modelId="{4716C920-B4BC-4F9C-BBC6-15AEAAD76BFB}" type="pres">
      <dgm:prSet presAssocID="{B9C761F9-5AE4-42D0-B72E-0C90ACD6FB88}" presName="textNode" presStyleLbl="node1" presStyleIdx="4" presStyleCnt="7" custLinFactNeighborY="29545">
        <dgm:presLayoutVars>
          <dgm:bulletEnabled val="1"/>
        </dgm:presLayoutVars>
      </dgm:prSet>
      <dgm:spPr/>
      <dgm:t>
        <a:bodyPr/>
        <a:lstStyle/>
        <a:p>
          <a:endParaRPr lang="zh-TW" altLang="en-US"/>
        </a:p>
      </dgm:t>
    </dgm:pt>
    <dgm:pt modelId="{A9C2252A-A3E0-415C-B2C8-197FAFC827F4}" type="pres">
      <dgm:prSet presAssocID="{AEF571FE-E319-4A81-9640-79076986C5B5}" presName="sibTrans" presStyleCnt="0"/>
      <dgm:spPr/>
    </dgm:pt>
    <dgm:pt modelId="{E98908BE-DEBB-4534-8E64-86CC2DDF3250}" type="pres">
      <dgm:prSet presAssocID="{3A103269-647B-415E-AFC6-EC98E4A35E2B}" presName="textNode" presStyleLbl="node1" presStyleIdx="5" presStyleCnt="7" custLinFactNeighborY="29545">
        <dgm:presLayoutVars>
          <dgm:bulletEnabled val="1"/>
        </dgm:presLayoutVars>
      </dgm:prSet>
      <dgm:spPr/>
      <dgm:t>
        <a:bodyPr/>
        <a:lstStyle/>
        <a:p>
          <a:endParaRPr lang="zh-TW" altLang="en-US"/>
        </a:p>
      </dgm:t>
    </dgm:pt>
    <dgm:pt modelId="{F37219D2-BEDB-41BA-807C-3D4DDA71E4EA}" type="pres">
      <dgm:prSet presAssocID="{5D6BB631-2FC4-4DF2-B2EB-CAC923D8E4E2}" presName="sibTrans" presStyleCnt="0"/>
      <dgm:spPr/>
    </dgm:pt>
    <dgm:pt modelId="{F9E8707D-E9D6-4A38-A572-84A7C08B4477}" type="pres">
      <dgm:prSet presAssocID="{08FD4134-1B37-4BC9-B39B-9DC2610923C1}" presName="textNode" presStyleLbl="node1" presStyleIdx="6" presStyleCnt="7" custScaleX="57706" custLinFactNeighborY="29545">
        <dgm:presLayoutVars>
          <dgm:bulletEnabled val="1"/>
        </dgm:presLayoutVars>
      </dgm:prSet>
      <dgm:spPr/>
      <dgm:t>
        <a:bodyPr/>
        <a:lstStyle/>
        <a:p>
          <a:endParaRPr lang="zh-TW" altLang="en-US"/>
        </a:p>
      </dgm:t>
    </dgm:pt>
  </dgm:ptLst>
  <dgm:cxnLst>
    <dgm:cxn modelId="{E11BDA6D-483A-459B-B828-CAB049482991}" type="presOf" srcId="{69D2F360-4EA3-45E9-A0CE-48A492710ECB}" destId="{CD120750-043F-4ED0-B57F-5A08356133B5}" srcOrd="0" destOrd="0" presId="urn:microsoft.com/office/officeart/2005/8/layout/hProcess9"/>
    <dgm:cxn modelId="{3089C614-FB94-45A6-8ABA-70A8C1026719}" type="presOf" srcId="{B9C761F9-5AE4-42D0-B72E-0C90ACD6FB88}" destId="{4716C920-B4BC-4F9C-BBC6-15AEAAD76BFB}" srcOrd="0" destOrd="0" presId="urn:microsoft.com/office/officeart/2005/8/layout/hProcess9"/>
    <dgm:cxn modelId="{FA955CAF-A9C7-4C3A-B456-421915510662}" type="presOf" srcId="{8A09C0A3-3F99-4586-8D9D-A47ACA8804C6}" destId="{B877A49B-7154-4A72-B095-6E822A85DE20}" srcOrd="0" destOrd="0" presId="urn:microsoft.com/office/officeart/2005/8/layout/hProcess9"/>
    <dgm:cxn modelId="{7BA09BE7-6F38-40B9-8B28-B435810CA244}" type="presOf" srcId="{08FD4134-1B37-4BC9-B39B-9DC2610923C1}" destId="{F9E8707D-E9D6-4A38-A572-84A7C08B4477}" srcOrd="0" destOrd="0" presId="urn:microsoft.com/office/officeart/2005/8/layout/hProcess9"/>
    <dgm:cxn modelId="{AB69DA0F-0620-468A-ABDB-617FBD217D15}" srcId="{58471D40-6D6F-4904-A92F-965BE1231407}" destId="{69D2F360-4EA3-45E9-A0CE-48A492710ECB}" srcOrd="0" destOrd="0" parTransId="{00600B47-8209-4EE9-97A2-6D462FA7BF54}" sibTransId="{B540A4FC-D486-47C8-8FB2-D76AD6153F8D}"/>
    <dgm:cxn modelId="{1DF9C7C8-40AF-4B50-8145-DBA1D56AEA1B}" srcId="{58471D40-6D6F-4904-A92F-965BE1231407}" destId="{B81F9472-503B-405A-B06C-5BE15AC18FDA}" srcOrd="1" destOrd="0" parTransId="{CDF7C6A9-3697-4598-B260-6019BA244F2E}" sibTransId="{EDFAE8A8-2A87-4A05-959D-13B81E9F734E}"/>
    <dgm:cxn modelId="{DE67BD24-5680-4B2E-A1DF-BB8451C72281}" type="presOf" srcId="{3A0995B1-9946-489E-8692-D107E72BD5BF}" destId="{CDB7341A-9DAF-4CC2-A6EC-FD02C54D933F}" srcOrd="0" destOrd="0" presId="urn:microsoft.com/office/officeart/2005/8/layout/hProcess9"/>
    <dgm:cxn modelId="{136324EA-CA18-4B0E-B5B6-877BD970AB97}" srcId="{58471D40-6D6F-4904-A92F-965BE1231407}" destId="{08FD4134-1B37-4BC9-B39B-9DC2610923C1}" srcOrd="6" destOrd="0" parTransId="{66B4186E-574D-49C4-8280-C6B214805906}" sibTransId="{2709D60C-E7C1-4F1C-B297-735767C135CA}"/>
    <dgm:cxn modelId="{C11F5F85-9DDC-4668-BEC1-73D39E5C3F70}" srcId="{58471D40-6D6F-4904-A92F-965BE1231407}" destId="{3A103269-647B-415E-AFC6-EC98E4A35E2B}" srcOrd="5" destOrd="0" parTransId="{DCF8BE1F-41EF-467A-A02C-2125A9F65AA0}" sibTransId="{5D6BB631-2FC4-4DF2-B2EB-CAC923D8E4E2}"/>
    <dgm:cxn modelId="{85676920-66FD-469D-B991-D49297C1EA3A}" type="presOf" srcId="{3A103269-647B-415E-AFC6-EC98E4A35E2B}" destId="{E98908BE-DEBB-4534-8E64-86CC2DDF3250}" srcOrd="0" destOrd="0" presId="urn:microsoft.com/office/officeart/2005/8/layout/hProcess9"/>
    <dgm:cxn modelId="{1CB56FE2-5B5C-49F9-A2D4-735A275E8D5E}" srcId="{58471D40-6D6F-4904-A92F-965BE1231407}" destId="{B9C761F9-5AE4-42D0-B72E-0C90ACD6FB88}" srcOrd="4" destOrd="0" parTransId="{5298D441-78C7-4BE2-BE03-5B12A476B8CC}" sibTransId="{AEF571FE-E319-4A81-9640-79076986C5B5}"/>
    <dgm:cxn modelId="{55A207A6-25AF-4199-BA2D-D56E5CB462D7}" srcId="{58471D40-6D6F-4904-A92F-965BE1231407}" destId="{3A0995B1-9946-489E-8692-D107E72BD5BF}" srcOrd="2" destOrd="0" parTransId="{ED51F7AB-7760-4230-BB74-551A2DED32A4}" sibTransId="{3CB63ACD-813C-40FE-9A57-48478503EF75}"/>
    <dgm:cxn modelId="{26FE1B18-D7EC-4A64-A12C-BA94495B67DB}" type="presOf" srcId="{58471D40-6D6F-4904-A92F-965BE1231407}" destId="{745BC468-878E-4A0D-BFF5-3D975F4BE73B}" srcOrd="0" destOrd="0" presId="urn:microsoft.com/office/officeart/2005/8/layout/hProcess9"/>
    <dgm:cxn modelId="{B2523854-2451-4780-A340-280540EC179B}" srcId="{58471D40-6D6F-4904-A92F-965BE1231407}" destId="{8A09C0A3-3F99-4586-8D9D-A47ACA8804C6}" srcOrd="3" destOrd="0" parTransId="{17AB7198-2FFD-4E12-A106-9A16797A52A8}" sibTransId="{F5C25CDE-8449-4DD5-B7AA-D8BDC2AA573E}"/>
    <dgm:cxn modelId="{D0B5B12E-BD2E-4626-B55C-71EED4A1A662}" type="presOf" srcId="{B81F9472-503B-405A-B06C-5BE15AC18FDA}" destId="{17EE7A51-9AB5-4622-87DA-01107A16460D}" srcOrd="0" destOrd="0" presId="urn:microsoft.com/office/officeart/2005/8/layout/hProcess9"/>
    <dgm:cxn modelId="{DD246E39-3326-401C-B48B-94C3F4CD5AEC}" type="presParOf" srcId="{745BC468-878E-4A0D-BFF5-3D975F4BE73B}" destId="{75CF00C0-6616-403F-A4DF-8801F9E9290B}" srcOrd="0" destOrd="0" presId="urn:microsoft.com/office/officeart/2005/8/layout/hProcess9"/>
    <dgm:cxn modelId="{0735AA9E-F380-4E99-8827-65B58A48C274}" type="presParOf" srcId="{745BC468-878E-4A0D-BFF5-3D975F4BE73B}" destId="{6B0484E9-E424-4F78-9B6E-8D9371A3075D}" srcOrd="1" destOrd="0" presId="urn:microsoft.com/office/officeart/2005/8/layout/hProcess9"/>
    <dgm:cxn modelId="{048EB113-BB0B-415D-830F-C76108A44E49}" type="presParOf" srcId="{6B0484E9-E424-4F78-9B6E-8D9371A3075D}" destId="{CD120750-043F-4ED0-B57F-5A08356133B5}" srcOrd="0" destOrd="0" presId="urn:microsoft.com/office/officeart/2005/8/layout/hProcess9"/>
    <dgm:cxn modelId="{7256965C-4A2B-4E42-A934-4CFEF7C23FFC}" type="presParOf" srcId="{6B0484E9-E424-4F78-9B6E-8D9371A3075D}" destId="{8D60C34A-EF35-4914-886E-C2FCF25BCDC5}" srcOrd="1" destOrd="0" presId="urn:microsoft.com/office/officeart/2005/8/layout/hProcess9"/>
    <dgm:cxn modelId="{DC3C0C6A-AE3B-4E52-B658-52163E07A683}" type="presParOf" srcId="{6B0484E9-E424-4F78-9B6E-8D9371A3075D}" destId="{17EE7A51-9AB5-4622-87DA-01107A16460D}" srcOrd="2" destOrd="0" presId="urn:microsoft.com/office/officeart/2005/8/layout/hProcess9"/>
    <dgm:cxn modelId="{09B205FB-9A94-423D-A3D2-D08AE5D95BE9}" type="presParOf" srcId="{6B0484E9-E424-4F78-9B6E-8D9371A3075D}" destId="{337BE1BF-58C5-4507-817D-DB7DF5B0F86B}" srcOrd="3" destOrd="0" presId="urn:microsoft.com/office/officeart/2005/8/layout/hProcess9"/>
    <dgm:cxn modelId="{30067DF5-852B-496C-97C8-6DE3C2DD0BBF}" type="presParOf" srcId="{6B0484E9-E424-4F78-9B6E-8D9371A3075D}" destId="{CDB7341A-9DAF-4CC2-A6EC-FD02C54D933F}" srcOrd="4" destOrd="0" presId="urn:microsoft.com/office/officeart/2005/8/layout/hProcess9"/>
    <dgm:cxn modelId="{D26A481A-95F2-4CE7-B029-3359D88E58F1}" type="presParOf" srcId="{6B0484E9-E424-4F78-9B6E-8D9371A3075D}" destId="{BD9188DD-D316-49DA-BD01-D90780523EA0}" srcOrd="5" destOrd="0" presId="urn:microsoft.com/office/officeart/2005/8/layout/hProcess9"/>
    <dgm:cxn modelId="{3B9C58EF-2AEC-488B-A850-614C8028E366}" type="presParOf" srcId="{6B0484E9-E424-4F78-9B6E-8D9371A3075D}" destId="{B877A49B-7154-4A72-B095-6E822A85DE20}" srcOrd="6" destOrd="0" presId="urn:microsoft.com/office/officeart/2005/8/layout/hProcess9"/>
    <dgm:cxn modelId="{E98467D4-F8F6-4D1B-ADEE-ADFA8349A687}" type="presParOf" srcId="{6B0484E9-E424-4F78-9B6E-8D9371A3075D}" destId="{A9A83553-F18A-4DE3-8A15-BD675142EBC0}" srcOrd="7" destOrd="0" presId="urn:microsoft.com/office/officeart/2005/8/layout/hProcess9"/>
    <dgm:cxn modelId="{A7568B1A-8D3C-43B8-8F11-918D65125212}" type="presParOf" srcId="{6B0484E9-E424-4F78-9B6E-8D9371A3075D}" destId="{4716C920-B4BC-4F9C-BBC6-15AEAAD76BFB}" srcOrd="8" destOrd="0" presId="urn:microsoft.com/office/officeart/2005/8/layout/hProcess9"/>
    <dgm:cxn modelId="{3D262607-20D0-43DF-A932-096E441E70CD}" type="presParOf" srcId="{6B0484E9-E424-4F78-9B6E-8D9371A3075D}" destId="{A9C2252A-A3E0-415C-B2C8-197FAFC827F4}" srcOrd="9" destOrd="0" presId="urn:microsoft.com/office/officeart/2005/8/layout/hProcess9"/>
    <dgm:cxn modelId="{E47BE3A0-29AD-4291-8392-8EC78AC25360}" type="presParOf" srcId="{6B0484E9-E424-4F78-9B6E-8D9371A3075D}" destId="{E98908BE-DEBB-4534-8E64-86CC2DDF3250}" srcOrd="10" destOrd="0" presId="urn:microsoft.com/office/officeart/2005/8/layout/hProcess9"/>
    <dgm:cxn modelId="{71DE6625-95BC-4FD4-B7AF-58791152AC9E}" type="presParOf" srcId="{6B0484E9-E424-4F78-9B6E-8D9371A3075D}" destId="{F37219D2-BEDB-41BA-807C-3D4DDA71E4EA}" srcOrd="11" destOrd="0" presId="urn:microsoft.com/office/officeart/2005/8/layout/hProcess9"/>
    <dgm:cxn modelId="{B922CD80-D864-453D-BF61-2A339ED8173D}" type="presParOf" srcId="{6B0484E9-E424-4F78-9B6E-8D9371A3075D}" destId="{F9E8707D-E9D6-4A38-A572-84A7C08B4477}"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F00C0-6616-403F-A4DF-8801F9E9290B}">
      <dsp:nvSpPr>
        <dsp:cNvPr id="0" name=""/>
        <dsp:cNvSpPr/>
      </dsp:nvSpPr>
      <dsp:spPr>
        <a:xfrm>
          <a:off x="2" y="0"/>
          <a:ext cx="8144015" cy="396044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120750-043F-4ED0-B57F-5A08356133B5}">
      <dsp:nvSpPr>
        <dsp:cNvPr id="0" name=""/>
        <dsp:cNvSpPr/>
      </dsp:nvSpPr>
      <dsp:spPr>
        <a:xfrm>
          <a:off x="3935" y="1656176"/>
          <a:ext cx="1054586" cy="1584176"/>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zh-TW" sz="1100" kern="1200" dirty="0" smtClean="0"/>
            <a:t>大學部學生於大三下學期起，得向相關系、所、學位學程碩士班提出申請提前修讀碩士班課程</a:t>
          </a:r>
          <a:endParaRPr lang="zh-TW" altLang="en-US" sz="1100" b="0" u="none" kern="1200" dirty="0">
            <a:effectLst/>
          </a:endParaRPr>
        </a:p>
      </dsp:txBody>
      <dsp:txXfrm>
        <a:off x="55416" y="1707657"/>
        <a:ext cx="951624" cy="1481214"/>
      </dsp:txXfrm>
    </dsp:sp>
    <dsp:sp modelId="{17EE7A51-9AB5-4622-87DA-01107A16460D}">
      <dsp:nvSpPr>
        <dsp:cNvPr id="0" name=""/>
        <dsp:cNvSpPr/>
      </dsp:nvSpPr>
      <dsp:spPr>
        <a:xfrm>
          <a:off x="1234286" y="1656176"/>
          <a:ext cx="1055483" cy="1584176"/>
        </a:xfrm>
        <a:prstGeom prst="roundRect">
          <a:avLst/>
        </a:prstGeom>
        <a:solidFill>
          <a:schemeClr val="accent3">
            <a:hueOff val="408733"/>
            <a:satOff val="-13521"/>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zh-TW" altLang="en-US" sz="1100" kern="1200" dirty="0" smtClean="0"/>
            <a:t>系、</a:t>
          </a:r>
          <a:r>
            <a:rPr lang="zh-TW" sz="1100" kern="1200" dirty="0" smtClean="0"/>
            <a:t>所</a:t>
          </a:r>
          <a:r>
            <a:rPr lang="zh-TW" altLang="en-US" sz="1100" kern="1200" dirty="0" smtClean="0"/>
            <a:t>審核</a:t>
          </a:r>
          <a:r>
            <a:rPr lang="zh-TW" sz="1100" kern="1200" dirty="0" smtClean="0"/>
            <a:t>通過後，</a:t>
          </a:r>
          <a:r>
            <a:rPr lang="zh-TW" altLang="en-US" sz="1100" kern="1200" dirty="0" smtClean="0"/>
            <a:t>修讀名冊</a:t>
          </a:r>
          <a:r>
            <a:rPr lang="zh-TW" sz="1100" kern="1200" dirty="0" smtClean="0"/>
            <a:t>送交教務處註冊組登錄</a:t>
          </a:r>
          <a:endParaRPr lang="zh-TW" altLang="en-US" sz="1100" b="0" kern="1200" dirty="0">
            <a:effectLst/>
          </a:endParaRPr>
        </a:p>
      </dsp:txBody>
      <dsp:txXfrm>
        <a:off x="1285810" y="1707700"/>
        <a:ext cx="952435" cy="1481128"/>
      </dsp:txXfrm>
    </dsp:sp>
    <dsp:sp modelId="{CDB7341A-9DAF-4CC2-A6EC-FD02C54D933F}">
      <dsp:nvSpPr>
        <dsp:cNvPr id="0" name=""/>
        <dsp:cNvSpPr/>
      </dsp:nvSpPr>
      <dsp:spPr>
        <a:xfrm>
          <a:off x="2465534" y="1656176"/>
          <a:ext cx="807813" cy="1584176"/>
        </a:xfrm>
        <a:prstGeom prst="roundRect">
          <a:avLst/>
        </a:prstGeom>
        <a:solidFill>
          <a:schemeClr val="accent3">
            <a:hueOff val="817465"/>
            <a:satOff val="-27042"/>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zh-TW" altLang="en-US" sz="1100" kern="1200" dirty="0" smtClean="0"/>
            <a:t>大三下或大四開始修讀碩士相關課程</a:t>
          </a:r>
          <a:endParaRPr lang="zh-TW" altLang="en-US" sz="1100" b="0" kern="1200" dirty="0">
            <a:solidFill>
              <a:srgbClr val="FF0000"/>
            </a:solidFill>
            <a:effectLst/>
          </a:endParaRPr>
        </a:p>
      </dsp:txBody>
      <dsp:txXfrm>
        <a:off x="2504968" y="1695610"/>
        <a:ext cx="728945" cy="1505308"/>
      </dsp:txXfrm>
    </dsp:sp>
    <dsp:sp modelId="{B877A49B-7154-4A72-B095-6E822A85DE20}">
      <dsp:nvSpPr>
        <dsp:cNvPr id="0" name=""/>
        <dsp:cNvSpPr/>
      </dsp:nvSpPr>
      <dsp:spPr>
        <a:xfrm>
          <a:off x="3449112" y="1656176"/>
          <a:ext cx="1445944" cy="1584176"/>
        </a:xfrm>
        <a:prstGeom prst="roundRect">
          <a:avLst/>
        </a:prstGeom>
        <a:solidFill>
          <a:schemeClr val="accent3">
            <a:hueOff val="1226198"/>
            <a:satOff val="-40562"/>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zh-TW" altLang="en-US" sz="1100" kern="1200" dirty="0" smtClean="0"/>
            <a:t>大四</a:t>
          </a:r>
          <a:r>
            <a:rPr lang="en-US" altLang="zh-TW" sz="1100" kern="1200" dirty="0" smtClean="0"/>
            <a:t>(</a:t>
          </a:r>
          <a:r>
            <a:rPr lang="zh-TW" sz="1100" kern="1200" dirty="0" smtClean="0"/>
            <a:t>第八學期前</a:t>
          </a:r>
          <a:r>
            <a:rPr lang="en-US" altLang="zh-TW" sz="1100" kern="1200" dirty="0" smtClean="0"/>
            <a:t>)</a:t>
          </a:r>
          <a:r>
            <a:rPr lang="zh-TW" sz="1100" kern="1200" dirty="0" smtClean="0"/>
            <a:t>取得學士學位，並參加碩士班入學甄試或</a:t>
          </a:r>
          <a:r>
            <a:rPr lang="zh-TW" sz="1050" kern="1200" dirty="0" smtClean="0"/>
            <a:t>考試</a:t>
          </a:r>
          <a:r>
            <a:rPr lang="zh-TW" sz="1100" kern="1200" dirty="0" smtClean="0"/>
            <a:t>，通過</a:t>
          </a:r>
          <a:r>
            <a:rPr lang="zh-TW" altLang="en-US" sz="1100" kern="1200" dirty="0" smtClean="0"/>
            <a:t>取得</a:t>
          </a:r>
          <a:r>
            <a:rPr lang="zh-TW" sz="1100" kern="1200" dirty="0" smtClean="0"/>
            <a:t>碩士班研究生資格</a:t>
          </a:r>
          <a:endParaRPr lang="zh-TW" altLang="en-US" sz="1100" b="0" kern="1200" dirty="0">
            <a:effectLst/>
          </a:endParaRPr>
        </a:p>
      </dsp:txBody>
      <dsp:txXfrm>
        <a:off x="3519697" y="1726761"/>
        <a:ext cx="1304774" cy="1443006"/>
      </dsp:txXfrm>
    </dsp:sp>
    <dsp:sp modelId="{4716C920-B4BC-4F9C-BBC6-15AEAAD76BFB}">
      <dsp:nvSpPr>
        <dsp:cNvPr id="0" name=""/>
        <dsp:cNvSpPr/>
      </dsp:nvSpPr>
      <dsp:spPr>
        <a:xfrm>
          <a:off x="5070821" y="1656176"/>
          <a:ext cx="1054586" cy="1584176"/>
        </a:xfrm>
        <a:prstGeom prst="roundRect">
          <a:avLst/>
        </a:prstGeom>
        <a:solidFill>
          <a:schemeClr val="accent3">
            <a:hueOff val="1634930"/>
            <a:satOff val="-54083"/>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zh-TW" altLang="en-US" sz="1100" b="0" kern="1200" dirty="0" smtClean="0">
              <a:effectLst/>
            </a:rPr>
            <a:t>碩一入學後，各系、所、學位學程提供五名同學名冊辦理準研究生大四期間學雜費減半退費</a:t>
          </a:r>
          <a:endParaRPr lang="zh-TW" altLang="en-US" sz="1100" b="0" kern="1200" dirty="0">
            <a:effectLst/>
          </a:endParaRPr>
        </a:p>
      </dsp:txBody>
      <dsp:txXfrm>
        <a:off x="5122302" y="1707657"/>
        <a:ext cx="951624" cy="1481214"/>
      </dsp:txXfrm>
    </dsp:sp>
    <dsp:sp modelId="{E98908BE-DEBB-4534-8E64-86CC2DDF3250}">
      <dsp:nvSpPr>
        <dsp:cNvPr id="0" name=""/>
        <dsp:cNvSpPr/>
      </dsp:nvSpPr>
      <dsp:spPr>
        <a:xfrm>
          <a:off x="6301173" y="1656176"/>
          <a:ext cx="1054586" cy="1584176"/>
        </a:xfrm>
        <a:prstGeom prst="roundRect">
          <a:avLst/>
        </a:prstGeom>
        <a:solidFill>
          <a:schemeClr val="accent3">
            <a:hueOff val="2043663"/>
            <a:satOff val="-67604"/>
            <a:lumOff val="-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zh-TW" altLang="en-US" sz="1100" b="0" kern="1200" dirty="0" smtClean="0">
              <a:effectLst/>
            </a:rPr>
            <a:t>碩一辦理碩士課程學分抵免</a:t>
          </a:r>
          <a:r>
            <a:rPr lang="en-US" altLang="zh-TW" sz="1100" b="0" kern="1200" dirty="0" smtClean="0">
              <a:effectLst/>
            </a:rPr>
            <a:t>(</a:t>
          </a:r>
          <a:r>
            <a:rPr lang="zh-TW" altLang="en-US" sz="1100" b="0" kern="1200" smtClean="0">
              <a:effectLst/>
            </a:rPr>
            <a:t>最多可</a:t>
          </a:r>
          <a:r>
            <a:rPr lang="zh-TW" altLang="en-US" sz="1100" b="0" kern="1200" dirty="0" smtClean="0">
              <a:effectLst/>
            </a:rPr>
            <a:t>全數抵免</a:t>
          </a:r>
          <a:r>
            <a:rPr lang="en-US" altLang="zh-TW" sz="1100" b="0" kern="1200" dirty="0" smtClean="0">
              <a:effectLst/>
            </a:rPr>
            <a:t>)</a:t>
          </a:r>
          <a:r>
            <a:rPr lang="zh-TW" altLang="en-US" sz="1100" b="0" kern="1200" dirty="0" smtClean="0">
              <a:effectLst/>
            </a:rPr>
            <a:t>，完成碩士課程及學位考試</a:t>
          </a:r>
          <a:endParaRPr lang="en-US" altLang="zh-TW" sz="1100" b="0" kern="1200" dirty="0" smtClean="0">
            <a:effectLst/>
          </a:endParaRPr>
        </a:p>
      </dsp:txBody>
      <dsp:txXfrm>
        <a:off x="6352654" y="1707657"/>
        <a:ext cx="951624" cy="1481214"/>
      </dsp:txXfrm>
    </dsp:sp>
    <dsp:sp modelId="{F9E8707D-E9D6-4A38-A572-84A7C08B4477}">
      <dsp:nvSpPr>
        <dsp:cNvPr id="0" name=""/>
        <dsp:cNvSpPr/>
      </dsp:nvSpPr>
      <dsp:spPr>
        <a:xfrm>
          <a:off x="7531524" y="1656176"/>
          <a:ext cx="608559" cy="1584176"/>
        </a:xfrm>
        <a:prstGeom prst="roundRect">
          <a:avLst/>
        </a:prstGeom>
        <a:solidFill>
          <a:schemeClr val="accent3">
            <a:hueOff val="2452395"/>
            <a:satOff val="-81125"/>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zh-TW" altLang="en-US" sz="1100" b="0" kern="1200" dirty="0" smtClean="0">
              <a:effectLst/>
            </a:rPr>
            <a:t>完成碩士學位</a:t>
          </a:r>
          <a:endParaRPr lang="en-US" altLang="zh-TW" sz="1100" b="0" kern="1200" dirty="0" smtClean="0">
            <a:effectLst/>
          </a:endParaRPr>
        </a:p>
      </dsp:txBody>
      <dsp:txXfrm>
        <a:off x="7561231" y="1685883"/>
        <a:ext cx="549145" cy="152476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6E5AE1-5228-4093-B765-B6860512C89C}" type="datetimeFigureOut">
              <a:rPr lang="zh-TW" altLang="en-US" smtClean="0"/>
              <a:pPr/>
              <a:t>2015/5/6</a:t>
            </a:fld>
            <a:endParaRPr lang="zh-TW" alt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zh-TW" altLang="en-US">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94139D4-8E24-45EF-8595-9A231D4A3453}" type="slidenum">
              <a:rPr lang="zh-TW" altLang="en-US" smtClean="0">
                <a:solidFill>
                  <a:srgbClr val="94C600"/>
                </a:solidFill>
              </a:rPr>
              <a:pPr/>
              <a:t>‹#›</a:t>
            </a:fld>
            <a:endParaRPr lang="zh-TW" altLang="en-US">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537536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5" name="Footer Placeholder 4"/>
          <p:cNvSpPr>
            <a:spLocks noGrp="1"/>
          </p:cNvSpPr>
          <p:nvPr>
            <p:ph type="ftr" sz="quarter" idx="11"/>
          </p:nvPr>
        </p:nvSpPr>
        <p:spPr/>
        <p:txBody>
          <a:bodyPr/>
          <a:lstStyle/>
          <a:p>
            <a:endParaRPr lang="zh-TW" altLang="en-US">
              <a:solidFill>
                <a:srgbClr val="94C600"/>
              </a:solidFill>
            </a:endParaRPr>
          </a:p>
        </p:txBody>
      </p:sp>
      <p:sp>
        <p:nvSpPr>
          <p:cNvPr id="6" name="Slide Number Placeholder 5"/>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162445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5" name="Footer Placeholder 4"/>
          <p:cNvSpPr>
            <a:spLocks noGrp="1"/>
          </p:cNvSpPr>
          <p:nvPr>
            <p:ph type="ftr" sz="quarter" idx="11"/>
          </p:nvPr>
        </p:nvSpPr>
        <p:spPr/>
        <p:txBody>
          <a:bodyPr/>
          <a:lstStyle/>
          <a:p>
            <a:endParaRPr lang="zh-TW" altLang="en-US">
              <a:solidFill>
                <a:srgbClr val="94C600"/>
              </a:solidFill>
            </a:endParaRPr>
          </a:p>
        </p:txBody>
      </p:sp>
      <p:sp>
        <p:nvSpPr>
          <p:cNvPr id="6" name="Slide Number Placeholder 5"/>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350438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5" name="Footer Placeholder 4"/>
          <p:cNvSpPr>
            <a:spLocks noGrp="1"/>
          </p:cNvSpPr>
          <p:nvPr>
            <p:ph type="ftr" sz="quarter" idx="11"/>
          </p:nvPr>
        </p:nvSpPr>
        <p:spPr/>
        <p:txBody>
          <a:bodyPr/>
          <a:lstStyle/>
          <a:p>
            <a:endParaRPr lang="zh-TW" altLang="en-US">
              <a:solidFill>
                <a:srgbClr val="94C600"/>
              </a:solidFill>
            </a:endParaRPr>
          </a:p>
        </p:txBody>
      </p:sp>
      <p:sp>
        <p:nvSpPr>
          <p:cNvPr id="6" name="Slide Number Placeholder 5"/>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326317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5" name="Footer Placeholder 4"/>
          <p:cNvSpPr>
            <a:spLocks noGrp="1"/>
          </p:cNvSpPr>
          <p:nvPr>
            <p:ph type="ftr" sz="quarter" idx="11"/>
          </p:nvPr>
        </p:nvSpPr>
        <p:spPr/>
        <p:txBody>
          <a:bodyPr/>
          <a:lstStyle/>
          <a:p>
            <a:endParaRPr lang="zh-TW" altLang="en-US">
              <a:solidFill>
                <a:srgbClr val="94C600"/>
              </a:solidFill>
            </a:endParaRPr>
          </a:p>
        </p:txBody>
      </p:sp>
      <p:sp>
        <p:nvSpPr>
          <p:cNvPr id="6" name="Slide Number Placeholder 5"/>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404205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5" name="Date Placeholder 4"/>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6" name="Footer Placeholder 5"/>
          <p:cNvSpPr>
            <a:spLocks noGrp="1"/>
          </p:cNvSpPr>
          <p:nvPr>
            <p:ph type="ftr" sz="quarter" idx="11"/>
          </p:nvPr>
        </p:nvSpPr>
        <p:spPr/>
        <p:txBody>
          <a:bodyPr/>
          <a:lstStyle/>
          <a:p>
            <a:endParaRPr lang="zh-TW" altLang="en-US">
              <a:solidFill>
                <a:srgbClr val="94C600"/>
              </a:solidFill>
            </a:endParaRPr>
          </a:p>
        </p:txBody>
      </p:sp>
      <p:sp>
        <p:nvSpPr>
          <p:cNvPr id="7" name="Slide Number Placeholder 6"/>
          <p:cNvSpPr>
            <a:spLocks noGrp="1"/>
          </p:cNvSpPr>
          <p:nvPr>
            <p:ph type="sldNum" sz="quarter" idx="12"/>
          </p:nvPr>
        </p:nvSpPr>
        <p:spPr/>
        <p:txBody>
          <a:bodyPr/>
          <a:lstStyle/>
          <a:p>
            <a:fld id="{894139D4-8E24-45EF-8595-9A231D4A3453}" type="slidenum">
              <a:rPr lang="zh-TW" altLang="en-US" smtClean="0"/>
              <a:pPr/>
              <a:t>‹#›</a:t>
            </a:fld>
            <a:endParaRPr lang="zh-TW" altLang="en-US"/>
          </a:p>
        </p:txBody>
      </p:sp>
      <p:sp>
        <p:nvSpPr>
          <p:cNvPr id="9" name="Content Placeholder 8"/>
          <p:cNvSpPr>
            <a:spLocks noGrp="1"/>
          </p:cNvSpPr>
          <p:nvPr>
            <p:ph sz="quarter" idx="13"/>
          </p:nvPr>
        </p:nvSpPr>
        <p:spPr>
          <a:xfrm>
            <a:off x="1042416" y="2313432"/>
            <a:ext cx="3419856" cy="349300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extLst>
      <p:ext uri="{BB962C8B-B14F-4D97-AF65-F5344CB8AC3E}">
        <p14:creationId xmlns:p14="http://schemas.microsoft.com/office/powerpoint/2010/main" val="2088245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8" name="Footer Placeholder 7"/>
          <p:cNvSpPr>
            <a:spLocks noGrp="1"/>
          </p:cNvSpPr>
          <p:nvPr>
            <p:ph type="ftr" sz="quarter" idx="11"/>
          </p:nvPr>
        </p:nvSpPr>
        <p:spPr/>
        <p:txBody>
          <a:bodyPr/>
          <a:lstStyle/>
          <a:p>
            <a:endParaRPr lang="zh-TW" altLang="en-US">
              <a:solidFill>
                <a:srgbClr val="94C600"/>
              </a:solidFill>
            </a:endParaRPr>
          </a:p>
        </p:txBody>
      </p:sp>
      <p:sp>
        <p:nvSpPr>
          <p:cNvPr id="9" name="Slide Number Placeholder 8"/>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2533822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4" name="Footer Placeholder 3"/>
          <p:cNvSpPr>
            <a:spLocks noGrp="1"/>
          </p:cNvSpPr>
          <p:nvPr>
            <p:ph type="ftr" sz="quarter" idx="11"/>
          </p:nvPr>
        </p:nvSpPr>
        <p:spPr/>
        <p:txBody>
          <a:bodyPr/>
          <a:lstStyle/>
          <a:p>
            <a:endParaRPr lang="zh-TW" altLang="en-US">
              <a:solidFill>
                <a:srgbClr val="94C600"/>
              </a:solidFill>
            </a:endParaRPr>
          </a:p>
        </p:txBody>
      </p:sp>
      <p:sp>
        <p:nvSpPr>
          <p:cNvPr id="5" name="Slide Number Placeholder 4"/>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196040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3" name="Footer Placeholder 2"/>
          <p:cNvSpPr>
            <a:spLocks noGrp="1"/>
          </p:cNvSpPr>
          <p:nvPr>
            <p:ph type="ftr" sz="quarter" idx="11"/>
          </p:nvPr>
        </p:nvSpPr>
        <p:spPr/>
        <p:txBody>
          <a:bodyPr/>
          <a:lstStyle/>
          <a:p>
            <a:endParaRPr lang="zh-TW" altLang="en-US">
              <a:solidFill>
                <a:srgbClr val="94C600"/>
              </a:solidFill>
            </a:endParaRPr>
          </a:p>
        </p:txBody>
      </p:sp>
      <p:sp>
        <p:nvSpPr>
          <p:cNvPr id="4" name="Slide Number Placeholder 3"/>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2359958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7" name="Slide Number Placeholder 6"/>
          <p:cNvSpPr>
            <a:spLocks noGrp="1"/>
          </p:cNvSpPr>
          <p:nvPr>
            <p:ph type="sldNum" sz="quarter" idx="12"/>
          </p:nvPr>
        </p:nvSpPr>
        <p:spPr/>
        <p:txBody>
          <a:bodyPr/>
          <a:lstStyle/>
          <a:p>
            <a:fld id="{894139D4-8E24-45EF-8595-9A231D4A3453}" type="slidenum">
              <a:rPr lang="zh-TW" altLang="en-US" smtClean="0"/>
              <a:pPr/>
              <a:t>‹#›</a:t>
            </a:fld>
            <a:endParaRPr lang="zh-TW" alt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TW" altLang="en-US">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2878342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zh-TW" altLang="en-US" smtClean="0"/>
              <a:t>按一下以編輯母片標題樣式</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46E5AE1-5228-4093-B765-B6860512C89C}" type="datetimeFigureOut">
              <a:rPr lang="zh-TW" altLang="en-US" smtClean="0"/>
              <a:pPr/>
              <a:t>2015/5/6</a:t>
            </a:fld>
            <a:endParaRPr lang="zh-TW" alt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TW" altLang="en-US">
              <a:solidFill>
                <a:srgbClr val="94C600"/>
              </a:solidFill>
            </a:endParaRPr>
          </a:p>
        </p:txBody>
      </p:sp>
      <p:sp>
        <p:nvSpPr>
          <p:cNvPr id="7" name="Slide Number Placeholder 6"/>
          <p:cNvSpPr>
            <a:spLocks noGrp="1"/>
          </p:cNvSpPr>
          <p:nvPr>
            <p:ph type="sldNum" sz="quarter" idx="12"/>
          </p:nvPr>
        </p:nvSpPr>
        <p:spPr/>
        <p:txBody>
          <a:body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838497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6E5AE1-5228-4093-B765-B6860512C89C}" type="datetimeFigureOut">
              <a:rPr lang="zh-TW" altLang="en-US" smtClean="0"/>
              <a:pPr/>
              <a:t>2015/5/6</a:t>
            </a:fld>
            <a:endParaRPr lang="zh-TW" alt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zh-TW" altLang="en-US">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94139D4-8E24-45EF-8595-9A231D4A3453}" type="slidenum">
              <a:rPr lang="zh-TW" altLang="en-US" smtClean="0"/>
              <a:pPr/>
              <a:t>‹#›</a:t>
            </a:fld>
            <a:endParaRPr lang="zh-TW" altLang="en-US"/>
          </a:p>
        </p:txBody>
      </p:sp>
    </p:spTree>
    <p:extLst>
      <p:ext uri="{BB962C8B-B14F-4D97-AF65-F5344CB8AC3E}">
        <p14:creationId xmlns:p14="http://schemas.microsoft.com/office/powerpoint/2010/main" val="315293850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rmAutofit/>
          </a:bodyPr>
          <a:lstStyle/>
          <a:p>
            <a:pPr algn="r"/>
            <a:r>
              <a:rPr lang="zh-TW" altLang="en-US" dirty="0" smtClean="0">
                <a:solidFill>
                  <a:srgbClr val="FF0000"/>
                </a:solidFill>
              </a:rPr>
              <a:t>五年一貫修</a:t>
            </a:r>
            <a:r>
              <a:rPr lang="zh-TW" altLang="en-US" dirty="0">
                <a:solidFill>
                  <a:srgbClr val="FF0000"/>
                </a:solidFill>
              </a:rPr>
              <a:t>讀學、碩士</a:t>
            </a:r>
            <a:r>
              <a:rPr lang="zh-TW" altLang="en-US" dirty="0" smtClean="0">
                <a:solidFill>
                  <a:srgbClr val="FF0000"/>
                </a:solidFill>
              </a:rPr>
              <a:t>學位</a:t>
            </a:r>
            <a:r>
              <a:rPr lang="en-US" altLang="zh-TW" dirty="0" smtClean="0">
                <a:solidFill>
                  <a:srgbClr val="FF0000"/>
                </a:solidFill>
              </a:rPr>
              <a:t/>
            </a:r>
            <a:br>
              <a:rPr lang="en-US" altLang="zh-TW" dirty="0" smtClean="0">
                <a:solidFill>
                  <a:srgbClr val="FF0000"/>
                </a:solidFill>
              </a:rPr>
            </a:br>
            <a:r>
              <a:rPr lang="zh-TW" altLang="en-US" dirty="0" smtClean="0">
                <a:solidFill>
                  <a:srgbClr val="FF0000"/>
                </a:solidFill>
              </a:rPr>
              <a:t>說明</a:t>
            </a:r>
            <a:r>
              <a:rPr lang="zh-TW" altLang="en-US" dirty="0">
                <a:solidFill>
                  <a:srgbClr val="FF0000"/>
                </a:solidFill>
              </a:rPr>
              <a:t>會</a:t>
            </a:r>
          </a:p>
        </p:txBody>
      </p:sp>
      <p:sp>
        <p:nvSpPr>
          <p:cNvPr id="11" name="文字版面配置區 10"/>
          <p:cNvSpPr>
            <a:spLocks noGrp="1"/>
          </p:cNvSpPr>
          <p:nvPr>
            <p:ph type="body" idx="1"/>
          </p:nvPr>
        </p:nvSpPr>
        <p:spPr/>
        <p:txBody>
          <a:bodyPr/>
          <a:lstStyle/>
          <a:p>
            <a:r>
              <a:rPr lang="zh-TW" altLang="en-US" dirty="0"/>
              <a:t>時間：</a:t>
            </a:r>
            <a:r>
              <a:rPr lang="en-US" altLang="zh-TW" dirty="0"/>
              <a:t>104</a:t>
            </a:r>
            <a:r>
              <a:rPr lang="zh-TW" altLang="en-US" dirty="0"/>
              <a:t>年</a:t>
            </a:r>
            <a:r>
              <a:rPr lang="en-US" altLang="zh-TW" dirty="0"/>
              <a:t>5</a:t>
            </a:r>
            <a:r>
              <a:rPr lang="zh-TW" altLang="en-US" dirty="0"/>
              <a:t>月</a:t>
            </a:r>
            <a:r>
              <a:rPr lang="en-US" altLang="zh-TW" dirty="0"/>
              <a:t>6</a:t>
            </a:r>
            <a:r>
              <a:rPr lang="zh-TW" altLang="en-US" dirty="0"/>
              <a:t>日 </a:t>
            </a:r>
            <a:r>
              <a:rPr lang="en-US" altLang="zh-TW" dirty="0"/>
              <a:t>12</a:t>
            </a:r>
            <a:r>
              <a:rPr lang="zh-TW" altLang="en-US" dirty="0"/>
              <a:t>：</a:t>
            </a:r>
            <a:r>
              <a:rPr lang="en-US" altLang="zh-TW" dirty="0"/>
              <a:t>15</a:t>
            </a:r>
          </a:p>
          <a:p>
            <a:r>
              <a:rPr lang="zh-TW" altLang="en-US" dirty="0"/>
              <a:t>地點：人社一館文</a:t>
            </a:r>
            <a:r>
              <a:rPr lang="en-US" altLang="zh-TW" dirty="0"/>
              <a:t>A107</a:t>
            </a:r>
          </a:p>
          <a:p>
            <a:endParaRPr lang="zh-TW" altLang="en-US" dirty="0"/>
          </a:p>
        </p:txBody>
      </p:sp>
      <p:sp>
        <p:nvSpPr>
          <p:cNvPr id="2" name="文字方塊 1"/>
          <p:cNvSpPr txBox="1"/>
          <p:nvPr/>
        </p:nvSpPr>
        <p:spPr>
          <a:xfrm>
            <a:off x="5652120" y="13449"/>
            <a:ext cx="2492990" cy="646331"/>
          </a:xfrm>
          <a:prstGeom prst="rect">
            <a:avLst/>
          </a:prstGeom>
          <a:noFill/>
        </p:spPr>
        <p:txBody>
          <a:bodyPr wrap="none" rtlCol="0">
            <a:spAutoFit/>
          </a:bodyPr>
          <a:lstStyle/>
          <a:p>
            <a:r>
              <a:rPr lang="zh-TW" altLang="en-US" sz="3600" dirty="0" smtClean="0">
                <a:solidFill>
                  <a:schemeClr val="bg1"/>
                </a:solidFill>
                <a:latin typeface="+mj-ea"/>
                <a:ea typeface="+mj-ea"/>
              </a:rPr>
              <a:t>華文文學系</a:t>
            </a:r>
            <a:endParaRPr lang="zh-TW" altLang="en-US" sz="3600" dirty="0">
              <a:solidFill>
                <a:schemeClr val="bg1"/>
              </a:solidFill>
              <a:latin typeface="+mj-ea"/>
              <a:ea typeface="+mj-ea"/>
            </a:endParaRPr>
          </a:p>
        </p:txBody>
      </p:sp>
    </p:spTree>
    <p:extLst>
      <p:ext uri="{BB962C8B-B14F-4D97-AF65-F5344CB8AC3E}">
        <p14:creationId xmlns:p14="http://schemas.microsoft.com/office/powerpoint/2010/main" val="2969962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fontScale="90000"/>
          </a:bodyPr>
          <a:lstStyle/>
          <a:p>
            <a:r>
              <a:rPr lang="zh-TW" altLang="en-US" dirty="0">
                <a:solidFill>
                  <a:srgbClr val="FF0000"/>
                </a:solidFill>
              </a:rPr>
              <a:t>省錢</a:t>
            </a:r>
            <a:r>
              <a:rPr lang="zh-TW" altLang="en-US" dirty="0" smtClean="0">
                <a:solidFill>
                  <a:srgbClr val="FF0000"/>
                </a:solidFill>
              </a:rPr>
              <a:t>經濟學</a:t>
            </a:r>
            <a:r>
              <a:rPr lang="en-US" altLang="zh-TW" dirty="0" smtClean="0">
                <a:solidFill>
                  <a:srgbClr val="FF0000"/>
                </a:solidFill>
              </a:rPr>
              <a:t/>
            </a:r>
            <a:br>
              <a:rPr lang="en-US" altLang="zh-TW" dirty="0" smtClean="0">
                <a:solidFill>
                  <a:srgbClr val="FF0000"/>
                </a:solidFill>
              </a:rPr>
            </a:br>
            <a:r>
              <a:rPr lang="en-US" altLang="zh-TW" dirty="0" smtClean="0">
                <a:solidFill>
                  <a:srgbClr val="FF0000"/>
                </a:solidFill>
              </a:rPr>
              <a:t>5</a:t>
            </a:r>
            <a:r>
              <a:rPr lang="zh-TW" altLang="en-US" dirty="0">
                <a:solidFill>
                  <a:srgbClr val="FF0000"/>
                </a:solidFill>
              </a:rPr>
              <a:t>年拿到學士碩士雙學位</a:t>
            </a:r>
          </a:p>
        </p:txBody>
      </p:sp>
      <p:sp>
        <p:nvSpPr>
          <p:cNvPr id="5" name="內容版面配置區 4"/>
          <p:cNvSpPr>
            <a:spLocks noGrp="1"/>
          </p:cNvSpPr>
          <p:nvPr>
            <p:ph idx="1"/>
          </p:nvPr>
        </p:nvSpPr>
        <p:spPr/>
        <p:txBody>
          <a:bodyPr/>
          <a:lstStyle/>
          <a:p>
            <a:r>
              <a:rPr lang="zh-TW" altLang="en-US" dirty="0"/>
              <a:t>打破上修研究所之限制，鼓勵大學部成績優異學生提早修讀本校碩士班課程，只要五年即可取得學、碩士學位，縮短修業年限，讓學生擁有更多機會與優勢。</a:t>
            </a:r>
          </a:p>
          <a:p>
            <a:pPr marL="68580" indent="0">
              <a:buNone/>
            </a:pPr>
            <a:endParaRPr lang="zh-TW" altLang="en-US" dirty="0"/>
          </a:p>
        </p:txBody>
      </p:sp>
      <p:sp>
        <p:nvSpPr>
          <p:cNvPr id="6" name="文字方塊 5"/>
          <p:cNvSpPr txBox="1"/>
          <p:nvPr/>
        </p:nvSpPr>
        <p:spPr>
          <a:xfrm>
            <a:off x="7044052" y="0"/>
            <a:ext cx="1107996" cy="646331"/>
          </a:xfrm>
          <a:prstGeom prst="rect">
            <a:avLst/>
          </a:prstGeom>
          <a:noFill/>
        </p:spPr>
        <p:txBody>
          <a:bodyPr wrap="none" rtlCol="0">
            <a:spAutoFit/>
          </a:bodyPr>
          <a:lstStyle/>
          <a:p>
            <a:r>
              <a:rPr lang="zh-TW" altLang="en-US" sz="3600" dirty="0" smtClean="0">
                <a:solidFill>
                  <a:schemeClr val="bg1"/>
                </a:solidFill>
                <a:latin typeface="+mj-ea"/>
                <a:ea typeface="+mj-ea"/>
              </a:rPr>
              <a:t>目的</a:t>
            </a:r>
            <a:endParaRPr lang="zh-TW" altLang="en-US" sz="3600" dirty="0">
              <a:solidFill>
                <a:schemeClr val="bg1"/>
              </a:solidFill>
              <a:latin typeface="+mj-ea"/>
              <a:ea typeface="+mj-ea"/>
            </a:endParaRPr>
          </a:p>
        </p:txBody>
      </p:sp>
    </p:spTree>
    <p:extLst>
      <p:ext uri="{BB962C8B-B14F-4D97-AF65-F5344CB8AC3E}">
        <p14:creationId xmlns:p14="http://schemas.microsoft.com/office/powerpoint/2010/main" val="555731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548680"/>
            <a:ext cx="7024744" cy="1143000"/>
          </a:xfrm>
        </p:spPr>
        <p:txBody>
          <a:bodyPr/>
          <a:lstStyle/>
          <a:p>
            <a:r>
              <a:rPr lang="zh-TW" altLang="en-US" dirty="0" smtClean="0">
                <a:solidFill>
                  <a:srgbClr val="FF0000"/>
                </a:solidFill>
              </a:rPr>
              <a:t>好處多多</a:t>
            </a:r>
            <a:endParaRPr lang="zh-TW" altLang="en-US" dirty="0">
              <a:solidFill>
                <a:srgbClr val="FF0000"/>
              </a:solidFill>
            </a:endParaRPr>
          </a:p>
        </p:txBody>
      </p:sp>
      <p:sp>
        <p:nvSpPr>
          <p:cNvPr id="3" name="內容版面配置區 2"/>
          <p:cNvSpPr>
            <a:spLocks noGrp="1"/>
          </p:cNvSpPr>
          <p:nvPr>
            <p:ph idx="1"/>
          </p:nvPr>
        </p:nvSpPr>
        <p:spPr>
          <a:xfrm>
            <a:off x="1043492" y="1700808"/>
            <a:ext cx="7488948" cy="4752528"/>
          </a:xfrm>
        </p:spPr>
        <p:txBody>
          <a:bodyPr>
            <a:normAutofit fontScale="92500" lnSpcReduction="10000"/>
          </a:bodyPr>
          <a:lstStyle/>
          <a:p>
            <a:r>
              <a:rPr lang="zh-TW" altLang="en-US" sz="3200" b="1" dirty="0" smtClean="0">
                <a:solidFill>
                  <a:schemeClr val="bg2">
                    <a:lumMod val="50000"/>
                  </a:schemeClr>
                </a:solidFill>
              </a:rPr>
              <a:t>學分抵免不受限制</a:t>
            </a:r>
            <a:endParaRPr lang="en-US" altLang="zh-TW" sz="3200" b="1" dirty="0" smtClean="0">
              <a:solidFill>
                <a:schemeClr val="bg2">
                  <a:lumMod val="50000"/>
                </a:schemeClr>
              </a:solidFill>
            </a:endParaRPr>
          </a:p>
          <a:p>
            <a:pPr marL="365760" lvl="1" indent="0">
              <a:buNone/>
            </a:pPr>
            <a:r>
              <a:rPr lang="zh-TW" altLang="en-US" sz="2600" dirty="0">
                <a:solidFill>
                  <a:schemeClr val="tx1"/>
                </a:solidFill>
              </a:rPr>
              <a:t>預先於大學期間修讀的碩士班課程抵免不受</a:t>
            </a:r>
            <a:r>
              <a:rPr lang="en-US" altLang="zh-TW" sz="2600" dirty="0">
                <a:solidFill>
                  <a:schemeClr val="tx1"/>
                </a:solidFill>
              </a:rPr>
              <a:t>1/2</a:t>
            </a:r>
            <a:r>
              <a:rPr lang="zh-TW" altLang="en-US" sz="2600" dirty="0">
                <a:solidFill>
                  <a:schemeClr val="tx1"/>
                </a:solidFill>
              </a:rPr>
              <a:t>的限制</a:t>
            </a:r>
            <a:r>
              <a:rPr lang="en-US" altLang="zh-TW" sz="2600" dirty="0">
                <a:solidFill>
                  <a:schemeClr val="tx1"/>
                </a:solidFill>
              </a:rPr>
              <a:t>(</a:t>
            </a:r>
            <a:r>
              <a:rPr lang="zh-TW" altLang="en-US" sz="2600" dirty="0">
                <a:solidFill>
                  <a:schemeClr val="tx1"/>
                </a:solidFill>
              </a:rPr>
              <a:t>至多可全數抵免</a:t>
            </a:r>
            <a:r>
              <a:rPr lang="en-US" altLang="zh-TW" sz="2600" dirty="0">
                <a:solidFill>
                  <a:schemeClr val="tx1"/>
                </a:solidFill>
              </a:rPr>
              <a:t>)</a:t>
            </a:r>
            <a:endParaRPr lang="en-US" altLang="zh-TW" sz="2600" dirty="0" smtClean="0">
              <a:solidFill>
                <a:schemeClr val="tx1"/>
              </a:solidFill>
            </a:endParaRPr>
          </a:p>
          <a:p>
            <a:r>
              <a:rPr lang="zh-TW" altLang="en-US" sz="3200" b="1" dirty="0">
                <a:solidFill>
                  <a:schemeClr val="bg2">
                    <a:lumMod val="50000"/>
                  </a:schemeClr>
                </a:solidFill>
              </a:rPr>
              <a:t>就讀大</a:t>
            </a:r>
            <a:r>
              <a:rPr lang="zh-TW" altLang="en-US" sz="3200" b="1" dirty="0" smtClean="0">
                <a:solidFill>
                  <a:schemeClr val="bg2">
                    <a:lumMod val="50000"/>
                  </a:schemeClr>
                </a:solidFill>
              </a:rPr>
              <a:t>四期間</a:t>
            </a:r>
            <a:r>
              <a:rPr lang="zh-TW" altLang="en-US" sz="3200" b="1" dirty="0">
                <a:solidFill>
                  <a:schemeClr val="bg2">
                    <a:lumMod val="50000"/>
                  </a:schemeClr>
                </a:solidFill>
              </a:rPr>
              <a:t>學雜費</a:t>
            </a:r>
            <a:r>
              <a:rPr lang="zh-TW" altLang="en-US" sz="3200" b="1" dirty="0" smtClean="0">
                <a:solidFill>
                  <a:schemeClr val="bg2">
                    <a:lumMod val="50000"/>
                  </a:schemeClr>
                </a:solidFill>
              </a:rPr>
              <a:t>減半</a:t>
            </a:r>
            <a:endParaRPr lang="en-US" altLang="zh-TW" sz="3200" b="1" dirty="0" smtClean="0">
              <a:solidFill>
                <a:schemeClr val="bg2">
                  <a:lumMod val="50000"/>
                </a:schemeClr>
              </a:solidFill>
            </a:endParaRPr>
          </a:p>
          <a:p>
            <a:pPr marL="365760" lvl="1" indent="0">
              <a:buNone/>
            </a:pPr>
            <a:r>
              <a:rPr lang="zh-TW" altLang="en-US" sz="2600" dirty="0">
                <a:solidFill>
                  <a:schemeClr val="tx1"/>
                </a:solidFill>
              </a:rPr>
              <a:t>本校提供各系、所每學年</a:t>
            </a:r>
            <a:r>
              <a:rPr lang="en-US" altLang="zh-TW" sz="2600" dirty="0">
                <a:solidFill>
                  <a:schemeClr val="tx1"/>
                </a:solidFill>
              </a:rPr>
              <a:t>5</a:t>
            </a:r>
            <a:r>
              <a:rPr lang="zh-TW" altLang="en-US" sz="2600" dirty="0">
                <a:solidFill>
                  <a:schemeClr val="tx1"/>
                </a:solidFill>
              </a:rPr>
              <a:t>名準研究生就讀大四期間學雜費半數收取，但於碩一入學後辦理退費</a:t>
            </a:r>
            <a:r>
              <a:rPr lang="zh-TW" altLang="en-US" sz="2600" dirty="0" smtClean="0">
                <a:solidFill>
                  <a:schemeClr val="tx1"/>
                </a:solidFill>
              </a:rPr>
              <a:t>。</a:t>
            </a:r>
            <a:endParaRPr lang="en-US" altLang="zh-TW" sz="2600" dirty="0" smtClean="0">
              <a:solidFill>
                <a:schemeClr val="bg2">
                  <a:lumMod val="50000"/>
                </a:schemeClr>
              </a:solidFill>
            </a:endParaRPr>
          </a:p>
          <a:p>
            <a:r>
              <a:rPr lang="zh-TW" altLang="en-US" sz="3200" b="1" dirty="0" smtClean="0">
                <a:solidFill>
                  <a:schemeClr val="bg2">
                    <a:lumMod val="50000"/>
                  </a:schemeClr>
                </a:solidFill>
              </a:rPr>
              <a:t>學分費優惠</a:t>
            </a:r>
            <a:endParaRPr lang="en-US" altLang="zh-TW" sz="3200" b="1" dirty="0" smtClean="0">
              <a:solidFill>
                <a:schemeClr val="bg2">
                  <a:lumMod val="50000"/>
                </a:schemeClr>
              </a:solidFill>
            </a:endParaRPr>
          </a:p>
          <a:p>
            <a:pPr marL="68580" lvl="1" indent="0">
              <a:buNone/>
            </a:pPr>
            <a:r>
              <a:rPr lang="zh-TW" altLang="en-US" sz="2400" dirty="0" smtClean="0">
                <a:solidFill>
                  <a:schemeClr val="tx1"/>
                </a:solidFill>
              </a:rPr>
              <a:t>   </a:t>
            </a:r>
            <a:r>
              <a:rPr lang="zh-TW" altLang="en-US" sz="2600" dirty="0" smtClean="0">
                <a:solidFill>
                  <a:schemeClr val="tx1"/>
                </a:solidFill>
              </a:rPr>
              <a:t>大學</a:t>
            </a:r>
            <a:r>
              <a:rPr lang="zh-TW" altLang="en-US" sz="2600" dirty="0">
                <a:solidFill>
                  <a:schemeClr val="tx1"/>
                </a:solidFill>
              </a:rPr>
              <a:t>前四年修讀碩士班課程，免另繳學分費</a:t>
            </a:r>
            <a:r>
              <a:rPr lang="zh-TW" altLang="en-US" sz="2600" dirty="0" smtClean="0">
                <a:solidFill>
                  <a:schemeClr val="tx1"/>
                </a:solidFill>
              </a:rPr>
              <a:t>。</a:t>
            </a:r>
            <a:endParaRPr lang="en-US" altLang="zh-TW" sz="2600" dirty="0" smtClean="0">
              <a:solidFill>
                <a:schemeClr val="bg2">
                  <a:lumMod val="50000"/>
                </a:schemeClr>
              </a:solidFill>
            </a:endParaRPr>
          </a:p>
          <a:p>
            <a:r>
              <a:rPr lang="zh-TW" altLang="en-US" sz="3200" b="1" dirty="0">
                <a:solidFill>
                  <a:schemeClr val="bg2">
                    <a:lumMod val="50000"/>
                  </a:schemeClr>
                </a:solidFill>
              </a:rPr>
              <a:t>優秀學生留校</a:t>
            </a:r>
            <a:r>
              <a:rPr lang="zh-TW" altLang="en-US" sz="3200" b="1" dirty="0" smtClean="0">
                <a:solidFill>
                  <a:schemeClr val="bg2">
                    <a:lumMod val="50000"/>
                  </a:schemeClr>
                </a:solidFill>
              </a:rPr>
              <a:t>升學獎勵</a:t>
            </a:r>
            <a:endParaRPr lang="en-US" altLang="zh-TW" sz="3200" b="1" dirty="0" smtClean="0">
              <a:solidFill>
                <a:schemeClr val="bg2">
                  <a:lumMod val="50000"/>
                </a:schemeClr>
              </a:solidFill>
            </a:endParaRPr>
          </a:p>
          <a:p>
            <a:pPr marL="365760" lvl="1" indent="0">
              <a:buNone/>
            </a:pPr>
            <a:r>
              <a:rPr lang="zh-TW" altLang="en-US" sz="2600" dirty="0" smtClean="0">
                <a:solidFill>
                  <a:schemeClr val="tx1"/>
                </a:solidFill>
              </a:rPr>
              <a:t>碩士</a:t>
            </a:r>
            <a:r>
              <a:rPr lang="zh-TW" altLang="en-US" sz="2600" dirty="0">
                <a:solidFill>
                  <a:schemeClr val="tx1"/>
                </a:solidFill>
              </a:rPr>
              <a:t>生成績優異者得另依本校優秀學生留校升學獎勵辦法申請五萬元獎學金</a:t>
            </a:r>
            <a:r>
              <a:rPr lang="zh-TW" altLang="en-US" sz="2600" dirty="0">
                <a:solidFill>
                  <a:schemeClr val="bg2">
                    <a:lumMod val="50000"/>
                  </a:schemeClr>
                </a:solidFill>
              </a:rPr>
              <a:t>。</a:t>
            </a:r>
            <a:endParaRPr lang="en-US" altLang="zh-TW" sz="2600" dirty="0" smtClean="0">
              <a:solidFill>
                <a:schemeClr val="bg2">
                  <a:lumMod val="50000"/>
                </a:schemeClr>
              </a:solidFill>
            </a:endParaRPr>
          </a:p>
          <a:p>
            <a:pPr marL="365760" lvl="1" indent="0">
              <a:buNone/>
            </a:pPr>
            <a:endParaRPr lang="zh-TW" altLang="en-US" sz="2400" dirty="0">
              <a:solidFill>
                <a:schemeClr val="tx1"/>
              </a:solidFill>
            </a:endParaRPr>
          </a:p>
          <a:p>
            <a:pPr marL="365760" lvl="1" indent="0">
              <a:buNone/>
            </a:pPr>
            <a:endParaRPr lang="zh-TW" altLang="en-US" dirty="0">
              <a:solidFill>
                <a:schemeClr val="tx1"/>
              </a:solidFill>
            </a:endParaRPr>
          </a:p>
          <a:p>
            <a:pPr lvl="1"/>
            <a:endParaRPr lang="zh-TW" altLang="en-US" sz="3000" dirty="0">
              <a:solidFill>
                <a:schemeClr val="bg2">
                  <a:lumMod val="50000"/>
                </a:schemeClr>
              </a:solidFill>
            </a:endParaRPr>
          </a:p>
        </p:txBody>
      </p:sp>
      <p:sp>
        <p:nvSpPr>
          <p:cNvPr id="4" name="文字方塊 3"/>
          <p:cNvSpPr txBox="1"/>
          <p:nvPr/>
        </p:nvSpPr>
        <p:spPr>
          <a:xfrm>
            <a:off x="6961812" y="34220"/>
            <a:ext cx="1107996" cy="646331"/>
          </a:xfrm>
          <a:prstGeom prst="rect">
            <a:avLst/>
          </a:prstGeom>
          <a:noFill/>
        </p:spPr>
        <p:txBody>
          <a:bodyPr wrap="none" rtlCol="0">
            <a:spAutoFit/>
          </a:bodyPr>
          <a:lstStyle/>
          <a:p>
            <a:r>
              <a:rPr lang="zh-TW" altLang="en-US" sz="3600" dirty="0" smtClean="0">
                <a:solidFill>
                  <a:prstClr val="white"/>
                </a:solidFill>
                <a:latin typeface="+mj-ea"/>
                <a:ea typeface="+mj-ea"/>
              </a:rPr>
              <a:t>優點</a:t>
            </a:r>
            <a:endParaRPr lang="zh-TW" altLang="en-US" sz="3600" dirty="0">
              <a:solidFill>
                <a:prstClr val="white"/>
              </a:solidFill>
              <a:latin typeface="+mj-ea"/>
              <a:ea typeface="+mj-ea"/>
            </a:endParaRPr>
          </a:p>
        </p:txBody>
      </p:sp>
    </p:spTree>
    <p:extLst>
      <p:ext uri="{BB962C8B-B14F-4D97-AF65-F5344CB8AC3E}">
        <p14:creationId xmlns:p14="http://schemas.microsoft.com/office/powerpoint/2010/main" val="3638418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3690492965"/>
              </p:ext>
            </p:extLst>
          </p:nvPr>
        </p:nvGraphicFramePr>
        <p:xfrm>
          <a:off x="532436" y="980728"/>
          <a:ext cx="8144020"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D:\HDD\業務資料夾\【07】各項表格\東華大學LOG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16216" y="6093296"/>
            <a:ext cx="2160240" cy="391253"/>
          </a:xfrm>
          <a:prstGeom prst="rect">
            <a:avLst/>
          </a:prstGeom>
          <a:noFill/>
          <a:extLst>
            <a:ext uri="{909E8E84-426E-40DD-AFC4-6F175D3DCCD1}">
              <a14:hiddenFill xmlns:a14="http://schemas.microsoft.com/office/drawing/2010/main">
                <a:solidFill>
                  <a:srgbClr val="FFFFFF"/>
                </a:solidFill>
              </a14:hiddenFill>
            </a:ext>
          </a:extLst>
        </p:spPr>
      </p:pic>
      <p:sp>
        <p:nvSpPr>
          <p:cNvPr id="5" name="文字方塊 4"/>
          <p:cNvSpPr txBox="1"/>
          <p:nvPr/>
        </p:nvSpPr>
        <p:spPr>
          <a:xfrm>
            <a:off x="6991042" y="0"/>
            <a:ext cx="1107996" cy="646331"/>
          </a:xfrm>
          <a:prstGeom prst="rect">
            <a:avLst/>
          </a:prstGeom>
          <a:noFill/>
        </p:spPr>
        <p:txBody>
          <a:bodyPr wrap="none" rtlCol="0">
            <a:spAutoFit/>
          </a:bodyPr>
          <a:lstStyle/>
          <a:p>
            <a:r>
              <a:rPr lang="zh-TW" altLang="en-US" sz="3600" dirty="0" smtClean="0">
                <a:solidFill>
                  <a:prstClr val="white"/>
                </a:solidFill>
                <a:latin typeface="+mj-ea"/>
                <a:ea typeface="+mj-ea"/>
              </a:rPr>
              <a:t>流程</a:t>
            </a:r>
            <a:endParaRPr lang="zh-TW" altLang="en-US" sz="3600" dirty="0">
              <a:solidFill>
                <a:prstClr val="white"/>
              </a:solidFill>
              <a:latin typeface="+mj-ea"/>
              <a:ea typeface="+mj-ea"/>
            </a:endParaRPr>
          </a:p>
        </p:txBody>
      </p:sp>
      <p:sp>
        <p:nvSpPr>
          <p:cNvPr id="9" name="直線圖說文字 1 8"/>
          <p:cNvSpPr/>
          <p:nvPr/>
        </p:nvSpPr>
        <p:spPr>
          <a:xfrm>
            <a:off x="7064759" y="4776754"/>
            <a:ext cx="1602448" cy="668470"/>
          </a:xfrm>
          <a:prstGeom prst="borderCallout1">
            <a:avLst>
              <a:gd name="adj1" fmla="val -79734"/>
              <a:gd name="adj2" fmla="val 83380"/>
              <a:gd name="adj3" fmla="val 6001"/>
              <a:gd name="adj4" fmla="val 83377"/>
            </a:avLst>
          </a:prstGeom>
          <a:ln/>
        </p:spPr>
        <p:style>
          <a:lnRef idx="2">
            <a:schemeClr val="accent1"/>
          </a:lnRef>
          <a:fillRef idx="1">
            <a:schemeClr val="lt1"/>
          </a:fillRef>
          <a:effectRef idx="0">
            <a:schemeClr val="accent1"/>
          </a:effectRef>
          <a:fontRef idx="minor">
            <a:schemeClr val="dk1"/>
          </a:fontRef>
        </p:style>
        <p:txBody>
          <a:bodyPr rtlCol="0" anchor="ctr"/>
          <a:lstStyle/>
          <a:p>
            <a:r>
              <a:rPr lang="zh-TW" altLang="en-US" dirty="0" smtClean="0">
                <a:solidFill>
                  <a:srgbClr val="FF0000"/>
                </a:solidFill>
              </a:rPr>
              <a:t>發給</a:t>
            </a:r>
            <a:endParaRPr lang="en-US" altLang="zh-TW" dirty="0" smtClean="0">
              <a:solidFill>
                <a:srgbClr val="FF0000"/>
              </a:solidFill>
            </a:endParaRPr>
          </a:p>
          <a:p>
            <a:r>
              <a:rPr lang="zh-TW" altLang="en-US" dirty="0" smtClean="0">
                <a:solidFill>
                  <a:srgbClr val="FF0000"/>
                </a:solidFill>
              </a:rPr>
              <a:t>碩士</a:t>
            </a:r>
            <a:r>
              <a:rPr lang="zh-TW" altLang="en-US" dirty="0">
                <a:solidFill>
                  <a:srgbClr val="FF0000"/>
                </a:solidFill>
              </a:rPr>
              <a:t>學位證書</a:t>
            </a:r>
          </a:p>
        </p:txBody>
      </p:sp>
      <p:sp>
        <p:nvSpPr>
          <p:cNvPr id="7" name="直線圖說文字 1 6"/>
          <p:cNvSpPr/>
          <p:nvPr/>
        </p:nvSpPr>
        <p:spPr>
          <a:xfrm>
            <a:off x="3995936" y="4797152"/>
            <a:ext cx="1656184" cy="648072"/>
          </a:xfrm>
          <a:prstGeom prst="borderCallout1">
            <a:avLst>
              <a:gd name="adj1" fmla="val -89846"/>
              <a:gd name="adj2" fmla="val 48626"/>
              <a:gd name="adj3" fmla="val -5107"/>
              <a:gd name="adj4" fmla="val 48299"/>
            </a:avLst>
          </a:prstGeom>
          <a:ln/>
        </p:spPr>
        <p:style>
          <a:lnRef idx="2">
            <a:schemeClr val="accent1"/>
          </a:lnRef>
          <a:fillRef idx="1">
            <a:schemeClr val="lt1"/>
          </a:fillRef>
          <a:effectRef idx="0">
            <a:schemeClr val="accent1"/>
          </a:effectRef>
          <a:fontRef idx="minor">
            <a:schemeClr val="dk1"/>
          </a:fontRef>
        </p:style>
        <p:txBody>
          <a:bodyPr rtlCol="0" anchor="ctr"/>
          <a:lstStyle/>
          <a:p>
            <a:r>
              <a:rPr lang="zh-TW" altLang="en-US" dirty="0" smtClean="0">
                <a:solidFill>
                  <a:srgbClr val="FF0000"/>
                </a:solidFill>
              </a:rPr>
              <a:t>取得</a:t>
            </a:r>
            <a:endParaRPr lang="en-US" altLang="zh-TW" dirty="0" smtClean="0">
              <a:solidFill>
                <a:srgbClr val="FF0000"/>
              </a:solidFill>
            </a:endParaRPr>
          </a:p>
          <a:p>
            <a:r>
              <a:rPr lang="zh-TW" altLang="en-US" dirty="0" smtClean="0">
                <a:solidFill>
                  <a:srgbClr val="FF0000"/>
                </a:solidFill>
              </a:rPr>
              <a:t>學士學位證書</a:t>
            </a:r>
            <a:endParaRPr lang="zh-TW" altLang="en-US" dirty="0">
              <a:solidFill>
                <a:srgbClr val="FF0000"/>
              </a:solidFill>
            </a:endParaRPr>
          </a:p>
        </p:txBody>
      </p:sp>
      <p:sp>
        <p:nvSpPr>
          <p:cNvPr id="6" name="矩形 5"/>
          <p:cNvSpPr/>
          <p:nvPr/>
        </p:nvSpPr>
        <p:spPr>
          <a:xfrm>
            <a:off x="539552" y="2204864"/>
            <a:ext cx="288032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smtClean="0">
                <a:solidFill>
                  <a:prstClr val="white"/>
                </a:solidFill>
              </a:rPr>
              <a:t>3</a:t>
            </a:r>
            <a:endParaRPr lang="zh-TW" altLang="en-US" dirty="0">
              <a:solidFill>
                <a:prstClr val="white"/>
              </a:solidFill>
            </a:endParaRPr>
          </a:p>
        </p:txBody>
      </p:sp>
      <p:sp>
        <p:nvSpPr>
          <p:cNvPr id="13" name="矩形 12"/>
          <p:cNvSpPr/>
          <p:nvPr/>
        </p:nvSpPr>
        <p:spPr>
          <a:xfrm>
            <a:off x="3419872" y="2204864"/>
            <a:ext cx="5247335" cy="36004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TW" dirty="0" smtClean="0">
                <a:solidFill>
                  <a:prstClr val="white"/>
                </a:solidFill>
              </a:rPr>
              <a:t>+2</a:t>
            </a:r>
            <a:endParaRPr lang="zh-TW" altLang="en-US" dirty="0">
              <a:solidFill>
                <a:prstClr val="white"/>
              </a:solidFill>
            </a:endParaRPr>
          </a:p>
        </p:txBody>
      </p:sp>
    </p:spTree>
    <p:extLst>
      <p:ext uri="{BB962C8B-B14F-4D97-AF65-F5344CB8AC3E}">
        <p14:creationId xmlns:p14="http://schemas.microsoft.com/office/powerpoint/2010/main" val="1066931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1115616" y="1052736"/>
            <a:ext cx="7024744" cy="685880"/>
          </a:xfrm>
        </p:spPr>
        <p:txBody>
          <a:bodyPr>
            <a:normAutofit/>
          </a:bodyPr>
          <a:lstStyle/>
          <a:p>
            <a:r>
              <a:rPr lang="zh-TW" altLang="en-US" sz="3600" dirty="0">
                <a:solidFill>
                  <a:srgbClr val="FF0000"/>
                </a:solidFill>
              </a:rPr>
              <a:t>以下符合一項即可</a:t>
            </a:r>
          </a:p>
        </p:txBody>
      </p:sp>
      <p:sp>
        <p:nvSpPr>
          <p:cNvPr id="3" name="內容版面配置區 2"/>
          <p:cNvSpPr>
            <a:spLocks noGrp="1"/>
          </p:cNvSpPr>
          <p:nvPr>
            <p:ph idx="1"/>
          </p:nvPr>
        </p:nvSpPr>
        <p:spPr>
          <a:xfrm>
            <a:off x="1043492" y="1844824"/>
            <a:ext cx="6777317" cy="3987805"/>
          </a:xfrm>
        </p:spPr>
        <p:txBody>
          <a:bodyPr>
            <a:normAutofit/>
          </a:bodyPr>
          <a:lstStyle/>
          <a:p>
            <a:r>
              <a:rPr lang="zh-TW" altLang="en-US" sz="3200" dirty="0" smtClean="0">
                <a:solidFill>
                  <a:schemeClr val="bg2">
                    <a:lumMod val="50000"/>
                  </a:schemeClr>
                </a:solidFill>
                <a:latin typeface="+mj-ea"/>
                <a:ea typeface="+mj-ea"/>
              </a:rPr>
              <a:t>成績</a:t>
            </a:r>
            <a:r>
              <a:rPr lang="zh-TW" altLang="en-US" sz="3200" dirty="0">
                <a:solidFill>
                  <a:schemeClr val="bg2">
                    <a:lumMod val="50000"/>
                  </a:schemeClr>
                </a:solidFill>
                <a:latin typeface="+mj-ea"/>
                <a:ea typeface="+mj-ea"/>
              </a:rPr>
              <a:t>名次在該班排名前</a:t>
            </a:r>
            <a:r>
              <a:rPr lang="en-US" altLang="zh-TW" sz="3200" dirty="0">
                <a:solidFill>
                  <a:schemeClr val="bg2">
                    <a:lumMod val="50000"/>
                  </a:schemeClr>
                </a:solidFill>
                <a:latin typeface="+mj-ea"/>
                <a:ea typeface="+mj-ea"/>
              </a:rPr>
              <a:t>50</a:t>
            </a:r>
            <a:r>
              <a:rPr lang="en-US" altLang="zh-TW" sz="3200" dirty="0" smtClean="0">
                <a:solidFill>
                  <a:schemeClr val="bg2">
                    <a:lumMod val="50000"/>
                  </a:schemeClr>
                </a:solidFill>
                <a:latin typeface="+mj-ea"/>
                <a:ea typeface="+mj-ea"/>
              </a:rPr>
              <a:t>%</a:t>
            </a:r>
          </a:p>
          <a:p>
            <a:pPr marL="365760" lvl="1" indent="0">
              <a:buNone/>
            </a:pPr>
            <a:r>
              <a:rPr lang="zh-TW" altLang="en-US" sz="2400" dirty="0" smtClean="0">
                <a:solidFill>
                  <a:schemeClr val="tx1"/>
                </a:solidFill>
                <a:latin typeface="+mj-ea"/>
                <a:ea typeface="+mj-ea"/>
              </a:rPr>
              <a:t>前五</a:t>
            </a:r>
            <a:r>
              <a:rPr lang="zh-TW" altLang="en-US" sz="2400" dirty="0">
                <a:solidFill>
                  <a:schemeClr val="tx1"/>
                </a:solidFill>
                <a:latin typeface="+mj-ea"/>
                <a:ea typeface="+mj-ea"/>
              </a:rPr>
              <a:t>學期歷年學業成績</a:t>
            </a:r>
            <a:endParaRPr lang="en-US" altLang="zh-TW" sz="2400" dirty="0" smtClean="0">
              <a:solidFill>
                <a:schemeClr val="tx1"/>
              </a:solidFill>
              <a:latin typeface="+mj-ea"/>
              <a:ea typeface="+mj-ea"/>
            </a:endParaRPr>
          </a:p>
          <a:p>
            <a:r>
              <a:rPr lang="zh-TW" altLang="en-US" sz="3200" dirty="0" smtClean="0">
                <a:solidFill>
                  <a:schemeClr val="bg2">
                    <a:lumMod val="50000"/>
                  </a:schemeClr>
                </a:solidFill>
                <a:latin typeface="+mj-ea"/>
                <a:ea typeface="+mj-ea"/>
              </a:rPr>
              <a:t>已</a:t>
            </a:r>
            <a:r>
              <a:rPr lang="zh-TW" altLang="en-US" sz="3200" dirty="0">
                <a:solidFill>
                  <a:schemeClr val="bg2">
                    <a:lumMod val="50000"/>
                  </a:schemeClr>
                </a:solidFill>
                <a:latin typeface="+mj-ea"/>
                <a:ea typeface="+mj-ea"/>
              </a:rPr>
              <a:t>修畢華文文學系任何一個學</a:t>
            </a:r>
            <a:r>
              <a:rPr lang="zh-TW" altLang="en-US" sz="3200" dirty="0" smtClean="0">
                <a:solidFill>
                  <a:schemeClr val="bg2">
                    <a:lumMod val="50000"/>
                  </a:schemeClr>
                </a:solidFill>
                <a:latin typeface="+mj-ea"/>
                <a:ea typeface="+mj-ea"/>
              </a:rPr>
              <a:t>程</a:t>
            </a:r>
            <a:endParaRPr lang="en-US" altLang="zh-TW" sz="3200" dirty="0" smtClean="0">
              <a:solidFill>
                <a:schemeClr val="bg2">
                  <a:lumMod val="50000"/>
                </a:schemeClr>
              </a:solidFill>
              <a:latin typeface="+mj-ea"/>
              <a:ea typeface="+mj-ea"/>
            </a:endParaRPr>
          </a:p>
          <a:p>
            <a:pPr marL="365760" lvl="1" indent="0">
              <a:buNone/>
            </a:pPr>
            <a:r>
              <a:rPr lang="zh-TW" altLang="en-US" sz="2400" dirty="0">
                <a:solidFill>
                  <a:schemeClr val="tx1"/>
                </a:solidFill>
                <a:latin typeface="+mj-ea"/>
                <a:ea typeface="+mj-ea"/>
              </a:rPr>
              <a:t>含院基礎學程，院跨領域學程，系核心學程，及系專業選修學</a:t>
            </a:r>
            <a:r>
              <a:rPr lang="zh-TW" altLang="en-US" sz="2400" dirty="0" smtClean="0">
                <a:solidFill>
                  <a:schemeClr val="tx1"/>
                </a:solidFill>
                <a:latin typeface="+mj-ea"/>
                <a:ea typeface="+mj-ea"/>
              </a:rPr>
              <a:t>程</a:t>
            </a:r>
            <a:endParaRPr lang="en-US" altLang="zh-TW" sz="2400" dirty="0" smtClean="0">
              <a:solidFill>
                <a:schemeClr val="tx1"/>
              </a:solidFill>
              <a:latin typeface="+mj-ea"/>
              <a:ea typeface="+mj-ea"/>
            </a:endParaRPr>
          </a:p>
          <a:p>
            <a:r>
              <a:rPr lang="zh-TW" altLang="en-US" sz="3200" dirty="0" smtClean="0">
                <a:solidFill>
                  <a:schemeClr val="bg2">
                    <a:lumMod val="50000"/>
                  </a:schemeClr>
                </a:solidFill>
                <a:latin typeface="+mj-ea"/>
                <a:ea typeface="+mj-ea"/>
              </a:rPr>
              <a:t>各</a:t>
            </a:r>
            <a:r>
              <a:rPr lang="zh-TW" altLang="en-US" sz="3200" dirty="0">
                <a:solidFill>
                  <a:schemeClr val="bg2">
                    <a:lumMod val="50000"/>
                  </a:schemeClr>
                </a:solidFill>
                <a:latin typeface="+mj-ea"/>
                <a:ea typeface="+mj-ea"/>
              </a:rPr>
              <a:t>系認可之他院（系）學程。</a:t>
            </a:r>
            <a:endParaRPr lang="en-US" altLang="zh-TW" sz="3200" dirty="0" smtClean="0">
              <a:solidFill>
                <a:schemeClr val="bg2">
                  <a:lumMod val="50000"/>
                </a:schemeClr>
              </a:solidFill>
              <a:latin typeface="+mj-ea"/>
              <a:ea typeface="+mj-ea"/>
            </a:endParaRPr>
          </a:p>
          <a:p>
            <a:pPr marL="68580" indent="0">
              <a:buNone/>
            </a:pPr>
            <a:endParaRPr lang="zh-TW" altLang="en-US" sz="2600" dirty="0">
              <a:solidFill>
                <a:schemeClr val="tx1"/>
              </a:solidFill>
              <a:latin typeface="+mj-ea"/>
              <a:ea typeface="+mj-ea"/>
            </a:endParaRPr>
          </a:p>
        </p:txBody>
      </p:sp>
      <p:sp>
        <p:nvSpPr>
          <p:cNvPr id="5" name="文字方塊 4"/>
          <p:cNvSpPr txBox="1"/>
          <p:nvPr/>
        </p:nvSpPr>
        <p:spPr>
          <a:xfrm>
            <a:off x="6084168" y="0"/>
            <a:ext cx="2160239" cy="646331"/>
          </a:xfrm>
          <a:prstGeom prst="rect">
            <a:avLst/>
          </a:prstGeom>
          <a:noFill/>
        </p:spPr>
        <p:txBody>
          <a:bodyPr wrap="square" rtlCol="0">
            <a:spAutoFit/>
          </a:bodyPr>
          <a:lstStyle/>
          <a:p>
            <a:r>
              <a:rPr lang="zh-TW" altLang="en-US" sz="3600" dirty="0">
                <a:solidFill>
                  <a:prstClr val="white"/>
                </a:solidFill>
                <a:latin typeface="+mj-ea"/>
                <a:ea typeface="+mj-ea"/>
              </a:rPr>
              <a:t>申請條件</a:t>
            </a:r>
          </a:p>
        </p:txBody>
      </p:sp>
    </p:spTree>
    <p:extLst>
      <p:ext uri="{BB962C8B-B14F-4D97-AF65-F5344CB8AC3E}">
        <p14:creationId xmlns:p14="http://schemas.microsoft.com/office/powerpoint/2010/main" val="661129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idx="1"/>
            <p:extLst>
              <p:ext uri="{D42A27DB-BD31-4B8C-83A1-F6EECF244321}">
                <p14:modId xmlns:p14="http://schemas.microsoft.com/office/powerpoint/2010/main" val="33874957"/>
              </p:ext>
            </p:extLst>
          </p:nvPr>
        </p:nvGraphicFramePr>
        <p:xfrm>
          <a:off x="755577" y="908720"/>
          <a:ext cx="7704855" cy="4239150"/>
        </p:xfrm>
        <a:graphic>
          <a:graphicData uri="http://schemas.openxmlformats.org/drawingml/2006/table">
            <a:tbl>
              <a:tblPr firstRow="1" bandRow="1">
                <a:tableStyleId>{5C22544A-7EE6-4342-B048-85BDC9FD1C3A}</a:tableStyleId>
              </a:tblPr>
              <a:tblGrid>
                <a:gridCol w="1638032"/>
                <a:gridCol w="954255"/>
                <a:gridCol w="5112568"/>
              </a:tblGrid>
              <a:tr h="472190">
                <a:tc>
                  <a:txBody>
                    <a:bodyPr/>
                    <a:lstStyle/>
                    <a:p>
                      <a:pPr algn="ctr"/>
                      <a:r>
                        <a:rPr lang="zh-TW" altLang="en-US" sz="2400" dirty="0" smtClean="0"/>
                        <a:t>組別</a:t>
                      </a:r>
                      <a:endParaRPr lang="zh-TW" altLang="en-US" sz="2400" dirty="0"/>
                    </a:p>
                  </a:txBody>
                  <a:tcPr anchor="ctr"/>
                </a:tc>
                <a:tc>
                  <a:txBody>
                    <a:bodyPr/>
                    <a:lstStyle/>
                    <a:p>
                      <a:pPr algn="ctr"/>
                      <a:r>
                        <a:rPr lang="zh-TW" altLang="en-US" sz="2400" dirty="0" smtClean="0"/>
                        <a:t>名額</a:t>
                      </a:r>
                      <a:endParaRPr lang="zh-TW" altLang="en-US" sz="2400" dirty="0"/>
                    </a:p>
                  </a:txBody>
                  <a:tcPr anchor="ctr"/>
                </a:tc>
                <a:tc>
                  <a:txBody>
                    <a:bodyPr/>
                    <a:lstStyle/>
                    <a:p>
                      <a:pPr algn="ctr"/>
                      <a:r>
                        <a:rPr lang="zh-TW" altLang="en-US" sz="2400" dirty="0" smtClean="0"/>
                        <a:t>檢附資料</a:t>
                      </a:r>
                      <a:endParaRPr lang="zh-TW" altLang="en-US" sz="2400" dirty="0"/>
                    </a:p>
                  </a:txBody>
                  <a:tcPr anchor="ctr"/>
                </a:tc>
              </a:tr>
              <a:tr h="1904074">
                <a:tc>
                  <a:txBody>
                    <a:bodyPr/>
                    <a:lstStyle/>
                    <a:p>
                      <a:pPr algn="ctr"/>
                      <a:r>
                        <a:rPr lang="zh-TW" altLang="en-US" sz="2800" dirty="0" smtClean="0"/>
                        <a:t>創作組</a:t>
                      </a:r>
                      <a:endParaRPr lang="zh-TW" altLang="en-US" sz="2800" dirty="0"/>
                    </a:p>
                  </a:txBody>
                  <a:tcPr anchor="ctr"/>
                </a:tc>
                <a:tc>
                  <a:txBody>
                    <a:bodyPr/>
                    <a:lstStyle/>
                    <a:p>
                      <a:pPr algn="ctr"/>
                      <a:r>
                        <a:rPr lang="en-US" altLang="zh-TW" sz="2800" dirty="0" smtClean="0"/>
                        <a:t>2</a:t>
                      </a:r>
                      <a:endParaRPr lang="zh-TW" altLang="en-US" sz="2800" dirty="0"/>
                    </a:p>
                  </a:txBody>
                  <a:tcPr anchor="ctr"/>
                </a:tc>
                <a:tc>
                  <a:txBody>
                    <a:bodyPr/>
                    <a:lstStyle/>
                    <a:p>
                      <a:r>
                        <a:rPr lang="en-US" altLang="zh-TW" sz="2400" dirty="0" smtClean="0"/>
                        <a:t>1.</a:t>
                      </a:r>
                      <a:r>
                        <a:rPr lang="zh-TW" altLang="en-US" sz="2400" dirty="0" smtClean="0"/>
                        <a:t>自傳。</a:t>
                      </a:r>
                    </a:p>
                    <a:p>
                      <a:r>
                        <a:rPr lang="en-US" altLang="zh-TW" sz="2400" dirty="0" smtClean="0"/>
                        <a:t>2.</a:t>
                      </a:r>
                      <a:r>
                        <a:rPr lang="zh-TW" altLang="en-US" sz="2400" dirty="0" smtClean="0"/>
                        <a:t>學士班歷年成績表正本</a:t>
                      </a:r>
                      <a:r>
                        <a:rPr lang="en-US" altLang="zh-TW" sz="2400" dirty="0" smtClean="0"/>
                        <a:t>1 </a:t>
                      </a:r>
                      <a:r>
                        <a:rPr lang="zh-TW" altLang="en-US" sz="2400" dirty="0" smtClean="0"/>
                        <a:t>份。</a:t>
                      </a:r>
                    </a:p>
                    <a:p>
                      <a:r>
                        <a:rPr lang="en-US" altLang="zh-TW" sz="2400" dirty="0" smtClean="0"/>
                        <a:t>3.</a:t>
                      </a:r>
                      <a:r>
                        <a:rPr lang="zh-TW" altLang="en-US" sz="2400" dirty="0" smtClean="0"/>
                        <a:t>其他有助審查資料，如得獎紀錄。</a:t>
                      </a:r>
                    </a:p>
                  </a:txBody>
                  <a:tcPr anchor="ctr"/>
                </a:tc>
              </a:tr>
              <a:tr h="1862886">
                <a:tc>
                  <a:txBody>
                    <a:bodyPr/>
                    <a:lstStyle/>
                    <a:p>
                      <a:pPr algn="ctr"/>
                      <a:r>
                        <a:rPr lang="zh-TW" altLang="en-US" sz="2800" dirty="0" smtClean="0"/>
                        <a:t>文學暨文化研究組</a:t>
                      </a:r>
                      <a:endParaRPr lang="zh-TW" altLang="en-US" sz="2800" dirty="0"/>
                    </a:p>
                  </a:txBody>
                  <a:tcPr anchor="ctr"/>
                </a:tc>
                <a:tc>
                  <a:txBody>
                    <a:bodyPr/>
                    <a:lstStyle/>
                    <a:p>
                      <a:pPr algn="ctr"/>
                      <a:r>
                        <a:rPr lang="en-US" altLang="zh-TW" sz="2800" dirty="0" smtClean="0"/>
                        <a:t>3</a:t>
                      </a:r>
                      <a:endParaRPr lang="zh-TW" altLang="en-US" sz="2800" dirty="0"/>
                    </a:p>
                  </a:txBody>
                  <a:tcPr anchor="ctr"/>
                </a:tc>
                <a:tc>
                  <a:txBody>
                    <a:bodyPr/>
                    <a:lstStyle/>
                    <a:p>
                      <a:r>
                        <a:rPr lang="en-US" altLang="zh-TW" sz="2400" dirty="0" smtClean="0"/>
                        <a:t>1.</a:t>
                      </a:r>
                      <a:r>
                        <a:rPr lang="zh-TW" altLang="en-US" sz="2400" dirty="0" smtClean="0"/>
                        <a:t>自傳。</a:t>
                      </a:r>
                    </a:p>
                    <a:p>
                      <a:r>
                        <a:rPr lang="en-US" altLang="zh-TW" sz="2400" dirty="0" smtClean="0"/>
                        <a:t>2.</a:t>
                      </a:r>
                      <a:r>
                        <a:rPr lang="zh-TW" altLang="en-US" sz="2400" dirty="0" smtClean="0"/>
                        <a:t>學士班歷年成績表正本</a:t>
                      </a:r>
                      <a:r>
                        <a:rPr lang="en-US" altLang="zh-TW" sz="2400" dirty="0" smtClean="0"/>
                        <a:t>1 </a:t>
                      </a:r>
                      <a:r>
                        <a:rPr lang="zh-TW" altLang="en-US" sz="2400" dirty="0" smtClean="0"/>
                        <a:t>份。</a:t>
                      </a:r>
                    </a:p>
                    <a:p>
                      <a:r>
                        <a:rPr lang="en-US" altLang="zh-TW" sz="2400" dirty="0" smtClean="0"/>
                        <a:t>3.</a:t>
                      </a:r>
                      <a:r>
                        <a:rPr lang="zh-TW" altLang="en-US" sz="2400" dirty="0" smtClean="0"/>
                        <a:t>其他有助審查資料，如得獎紀錄。</a:t>
                      </a:r>
                    </a:p>
                  </a:txBody>
                  <a:tcPr anchor="ctr"/>
                </a:tc>
              </a:tr>
            </a:tbl>
          </a:graphicData>
        </a:graphic>
      </p:graphicFrame>
      <p:sp>
        <p:nvSpPr>
          <p:cNvPr id="4" name="文字方塊 3"/>
          <p:cNvSpPr txBox="1"/>
          <p:nvPr/>
        </p:nvSpPr>
        <p:spPr>
          <a:xfrm>
            <a:off x="4860032" y="0"/>
            <a:ext cx="3384375" cy="646331"/>
          </a:xfrm>
          <a:prstGeom prst="rect">
            <a:avLst/>
          </a:prstGeom>
          <a:noFill/>
        </p:spPr>
        <p:txBody>
          <a:bodyPr wrap="square" rtlCol="0">
            <a:spAutoFit/>
          </a:bodyPr>
          <a:lstStyle/>
          <a:p>
            <a:r>
              <a:rPr lang="zh-TW" altLang="en-US" sz="3600" dirty="0">
                <a:solidFill>
                  <a:prstClr val="white"/>
                </a:solidFill>
                <a:latin typeface="+mj-ea"/>
                <a:ea typeface="+mj-ea"/>
              </a:rPr>
              <a:t>檢附</a:t>
            </a:r>
            <a:r>
              <a:rPr lang="zh-TW" altLang="en-US" sz="3600" dirty="0" smtClean="0">
                <a:solidFill>
                  <a:prstClr val="white"/>
                </a:solidFill>
                <a:latin typeface="+mj-ea"/>
                <a:ea typeface="+mj-ea"/>
              </a:rPr>
              <a:t>資料</a:t>
            </a:r>
            <a:r>
              <a:rPr lang="en-US" altLang="zh-TW" sz="3600" dirty="0" smtClean="0">
                <a:solidFill>
                  <a:prstClr val="white"/>
                </a:solidFill>
                <a:latin typeface="+mj-ea"/>
                <a:ea typeface="+mj-ea"/>
              </a:rPr>
              <a:t>/</a:t>
            </a:r>
            <a:r>
              <a:rPr lang="zh-TW" altLang="en-US" sz="3600" dirty="0" smtClean="0">
                <a:solidFill>
                  <a:prstClr val="white"/>
                </a:solidFill>
                <a:latin typeface="+mj-ea"/>
                <a:ea typeface="+mj-ea"/>
              </a:rPr>
              <a:t>名額</a:t>
            </a:r>
            <a:endParaRPr lang="zh-TW" altLang="en-US" sz="3600" dirty="0">
              <a:solidFill>
                <a:prstClr val="white"/>
              </a:solidFill>
              <a:latin typeface="+mj-ea"/>
              <a:ea typeface="+mj-ea"/>
            </a:endParaRPr>
          </a:p>
        </p:txBody>
      </p:sp>
    </p:spTree>
    <p:extLst>
      <p:ext uri="{BB962C8B-B14F-4D97-AF65-F5344CB8AC3E}">
        <p14:creationId xmlns:p14="http://schemas.microsoft.com/office/powerpoint/2010/main" val="1422530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492" y="908720"/>
            <a:ext cx="6777317" cy="4923909"/>
          </a:xfrm>
        </p:spPr>
        <p:txBody>
          <a:bodyPr/>
          <a:lstStyle/>
          <a:p>
            <a:r>
              <a:rPr lang="zh-TW" altLang="en-US" dirty="0"/>
              <a:t>準研究生提出碩士班抵免學分申請之科目，其修習之成績需達 </a:t>
            </a:r>
            <a:r>
              <a:rPr lang="en-US" altLang="zh-TW" dirty="0"/>
              <a:t>B- </a:t>
            </a:r>
            <a:r>
              <a:rPr lang="zh-TW" altLang="en-US" dirty="0"/>
              <a:t>（或 </a:t>
            </a:r>
            <a:r>
              <a:rPr lang="en-US" altLang="zh-TW" dirty="0"/>
              <a:t>70 </a:t>
            </a:r>
            <a:r>
              <a:rPr lang="zh-TW" altLang="en-US" dirty="0"/>
              <a:t>分）以上，得全數</a:t>
            </a:r>
            <a:r>
              <a:rPr lang="zh-TW" altLang="en-US" dirty="0" smtClean="0"/>
              <a:t>認抵</a:t>
            </a:r>
            <a:r>
              <a:rPr lang="zh-TW" altLang="en-US" dirty="0"/>
              <a:t>免，不受二分之一的</a:t>
            </a:r>
            <a:r>
              <a:rPr lang="zh-TW" altLang="en-US" dirty="0" smtClean="0"/>
              <a:t>限制。</a:t>
            </a:r>
            <a:endParaRPr lang="en-US" altLang="zh-TW" dirty="0" smtClean="0"/>
          </a:p>
          <a:p>
            <a:r>
              <a:rPr lang="zh-TW" altLang="en-US" dirty="0" smtClean="0"/>
              <a:t>碩士</a:t>
            </a:r>
            <a:r>
              <a:rPr lang="zh-TW" altLang="en-US" dirty="0"/>
              <a:t>班課程若已計入大學部畢業學分數內，不得再申請抵免</a:t>
            </a:r>
            <a:r>
              <a:rPr lang="zh-TW" altLang="en-US" dirty="0" smtClean="0"/>
              <a:t>碩士班</a:t>
            </a:r>
            <a:r>
              <a:rPr lang="zh-TW" altLang="en-US" dirty="0"/>
              <a:t>學分數</a:t>
            </a:r>
            <a:r>
              <a:rPr lang="zh-TW" altLang="en-US" dirty="0" smtClean="0"/>
              <a:t>。</a:t>
            </a:r>
            <a:endParaRPr lang="en-US" altLang="zh-TW" dirty="0" smtClean="0"/>
          </a:p>
          <a:p>
            <a:r>
              <a:rPr lang="zh-TW" altLang="en-US" dirty="0" smtClean="0"/>
              <a:t>準</a:t>
            </a:r>
            <a:r>
              <a:rPr lang="zh-TW" altLang="en-US" dirty="0"/>
              <a:t>研究生所修碩士班課程成績，得列入學期成績平均</a:t>
            </a:r>
            <a:r>
              <a:rPr lang="zh-TW" altLang="en-US" dirty="0" smtClean="0"/>
              <a:t>。</a:t>
            </a:r>
            <a:endParaRPr lang="en-US" altLang="zh-TW" dirty="0" smtClean="0"/>
          </a:p>
          <a:p>
            <a:r>
              <a:rPr lang="zh-TW" altLang="en-US" dirty="0"/>
              <a:t>準研究生就讀大四期間至少修習三門本系碩士班開設課程。</a:t>
            </a:r>
          </a:p>
        </p:txBody>
      </p:sp>
      <p:sp>
        <p:nvSpPr>
          <p:cNvPr id="4" name="文字方塊 3"/>
          <p:cNvSpPr txBox="1"/>
          <p:nvPr/>
        </p:nvSpPr>
        <p:spPr>
          <a:xfrm>
            <a:off x="6156176" y="0"/>
            <a:ext cx="2088231" cy="646331"/>
          </a:xfrm>
          <a:prstGeom prst="rect">
            <a:avLst/>
          </a:prstGeom>
          <a:noFill/>
        </p:spPr>
        <p:txBody>
          <a:bodyPr wrap="square" rtlCol="0">
            <a:spAutoFit/>
          </a:bodyPr>
          <a:lstStyle/>
          <a:p>
            <a:r>
              <a:rPr lang="zh-TW" altLang="en-US" sz="3600" dirty="0">
                <a:solidFill>
                  <a:prstClr val="white"/>
                </a:solidFill>
                <a:latin typeface="+mj-ea"/>
                <a:ea typeface="+mj-ea"/>
              </a:rPr>
              <a:t>注意事項</a:t>
            </a:r>
          </a:p>
        </p:txBody>
      </p:sp>
    </p:spTree>
    <p:extLst>
      <p:ext uri="{BB962C8B-B14F-4D97-AF65-F5344CB8AC3E}">
        <p14:creationId xmlns:p14="http://schemas.microsoft.com/office/powerpoint/2010/main" val="2328821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時間：</a:t>
            </a:r>
            <a:r>
              <a:rPr lang="en-US" altLang="zh-TW" dirty="0" smtClean="0"/>
              <a:t>4</a:t>
            </a:r>
            <a:r>
              <a:rPr lang="zh-TW" altLang="en-US" dirty="0" smtClean="0"/>
              <a:t>月</a:t>
            </a:r>
            <a:r>
              <a:rPr lang="en-US" altLang="zh-TW" dirty="0" smtClean="0"/>
              <a:t>27</a:t>
            </a:r>
            <a:r>
              <a:rPr lang="zh-TW" altLang="en-US" dirty="0" smtClean="0"/>
              <a:t>至</a:t>
            </a:r>
            <a:r>
              <a:rPr lang="en-US" altLang="zh-TW" dirty="0" smtClean="0"/>
              <a:t>5</a:t>
            </a:r>
            <a:r>
              <a:rPr lang="zh-TW" altLang="en-US" dirty="0" smtClean="0"/>
              <a:t>月</a:t>
            </a:r>
            <a:r>
              <a:rPr lang="en-US" altLang="zh-TW" dirty="0" smtClean="0"/>
              <a:t>15</a:t>
            </a:r>
            <a:r>
              <a:rPr lang="zh-TW" altLang="en-US" dirty="0" smtClean="0"/>
              <a:t>日</a:t>
            </a:r>
            <a:endParaRPr lang="zh-TW" altLang="en-US" dirty="0"/>
          </a:p>
        </p:txBody>
      </p:sp>
      <p:sp>
        <p:nvSpPr>
          <p:cNvPr id="3" name="內容版面配置區 2"/>
          <p:cNvSpPr>
            <a:spLocks noGrp="1"/>
          </p:cNvSpPr>
          <p:nvPr>
            <p:ph idx="1"/>
          </p:nvPr>
        </p:nvSpPr>
        <p:spPr/>
        <p:txBody>
          <a:bodyPr/>
          <a:lstStyle/>
          <a:p>
            <a:pPr marL="68580" indent="0">
              <a:buNone/>
            </a:pPr>
            <a:r>
              <a:rPr lang="zh-TW" altLang="en-US" dirty="0"/>
              <a:t>請於規定時間內繳交申請書及相關資料。</a:t>
            </a:r>
          </a:p>
        </p:txBody>
      </p:sp>
      <p:sp>
        <p:nvSpPr>
          <p:cNvPr id="4" name="文字方塊 3"/>
          <p:cNvSpPr txBox="1"/>
          <p:nvPr/>
        </p:nvSpPr>
        <p:spPr>
          <a:xfrm>
            <a:off x="6156176" y="0"/>
            <a:ext cx="2088231" cy="646331"/>
          </a:xfrm>
          <a:prstGeom prst="rect">
            <a:avLst/>
          </a:prstGeom>
          <a:noFill/>
        </p:spPr>
        <p:txBody>
          <a:bodyPr wrap="square" rtlCol="0">
            <a:spAutoFit/>
          </a:bodyPr>
          <a:lstStyle/>
          <a:p>
            <a:r>
              <a:rPr lang="zh-TW" altLang="en-US" sz="3600" dirty="0">
                <a:solidFill>
                  <a:prstClr val="white"/>
                </a:solidFill>
                <a:latin typeface="+mj-ea"/>
                <a:ea typeface="+mj-ea"/>
              </a:rPr>
              <a:t>申請時間</a:t>
            </a:r>
          </a:p>
        </p:txBody>
      </p:sp>
    </p:spTree>
    <p:extLst>
      <p:ext uri="{BB962C8B-B14F-4D97-AF65-F5344CB8AC3E}">
        <p14:creationId xmlns:p14="http://schemas.microsoft.com/office/powerpoint/2010/main" val="22545280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奧斯丁">
  <a:themeElements>
    <a:clrScheme name="奧斯丁">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奧斯丁">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奧斯丁">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329</TotalTime>
  <Words>605</Words>
  <Application>Microsoft Office PowerPoint</Application>
  <PresentationFormat>如螢幕大小 (4:3)</PresentationFormat>
  <Paragraphs>61</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奧斯丁</vt:lpstr>
      <vt:lpstr>五年一貫修讀學、碩士學位 說明會</vt:lpstr>
      <vt:lpstr>省錢經濟學 5年拿到學士碩士雙學位</vt:lpstr>
      <vt:lpstr>好處多多</vt:lpstr>
      <vt:lpstr>PowerPoint 簡報</vt:lpstr>
      <vt:lpstr>以下符合一項即可</vt:lpstr>
      <vt:lpstr>PowerPoint 簡報</vt:lpstr>
      <vt:lpstr>PowerPoint 簡報</vt:lpstr>
      <vt:lpstr>時間：4月27至5月15日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華文文學系五年修讀學、碩士學位實施要點</dc:title>
  <dc:creator>SHIN</dc:creator>
  <cp:lastModifiedBy>admin</cp:lastModifiedBy>
  <cp:revision>21</cp:revision>
  <dcterms:created xsi:type="dcterms:W3CDTF">2012-05-23T01:59:01Z</dcterms:created>
  <dcterms:modified xsi:type="dcterms:W3CDTF">2015-05-06T06:25:25Z</dcterms:modified>
</cp:coreProperties>
</file>